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7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13383F-861B-4D4E-8F39-EF4BB9F4A215}" type="datetimeFigureOut">
              <a:rPr lang="en-US" smtClean="0"/>
              <a:t>11/27/2022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6F671E-D4AC-4277-B456-AFB52AB37078}" type="slidenum">
              <a:rPr lang="en-US" smtClean="0"/>
              <a:t>‹#›</a:t>
            </a:fld>
            <a:endParaRPr lang="en-US"/>
          </a:p>
        </p:txBody>
      </p:sp>
    </p:spTree>
    <p:extLst>
      <p:ext uri="{BB962C8B-B14F-4D97-AF65-F5344CB8AC3E}">
        <p14:creationId xmlns:p14="http://schemas.microsoft.com/office/powerpoint/2010/main" val="177908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Founding member of WI Salt Wise</a:t>
            </a:r>
          </a:p>
          <a:p>
            <a:r>
              <a:rPr lang="en-US" baseline="0" dirty="0" smtClean="0"/>
              <a:t>+Starting to see interest with applicators especially since the launch of the City of Madison certification program. Now that we have some case studies we can refer to and local municipalities and applicators implementing changes it’s a lot easier to promote BMPs with applicators.</a:t>
            </a:r>
            <a:endParaRPr lang="en-US" dirty="0"/>
          </a:p>
        </p:txBody>
      </p:sp>
      <p:sp>
        <p:nvSpPr>
          <p:cNvPr id="4" name="Slide Number Placeholder 3"/>
          <p:cNvSpPr>
            <a:spLocks noGrp="1"/>
          </p:cNvSpPr>
          <p:nvPr>
            <p:ph type="sldNum" sz="quarter" idx="10"/>
          </p:nvPr>
        </p:nvSpPr>
        <p:spPr/>
        <p:txBody>
          <a:bodyPr/>
          <a:lstStyle/>
          <a:p>
            <a:fld id="{8A7810E9-9371-41F8-8B93-F1B0CEBB9074}" type="slidenum">
              <a:rPr lang="en-US" smtClean="0"/>
              <a:t>1</a:t>
            </a:fld>
            <a:endParaRPr lang="en-US"/>
          </a:p>
        </p:txBody>
      </p:sp>
    </p:spTree>
    <p:extLst>
      <p:ext uri="{BB962C8B-B14F-4D97-AF65-F5344CB8AC3E}">
        <p14:creationId xmlns:p14="http://schemas.microsoft.com/office/powerpoint/2010/main" val="1559694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37D028-DDBA-48C9-B1C3-5E35D3DE697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123466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7D028-DDBA-48C9-B1C3-5E35D3DE697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51904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7D028-DDBA-48C9-B1C3-5E35D3DE697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1474589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37D028-DDBA-48C9-B1C3-5E35D3DE697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3181321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37D028-DDBA-48C9-B1C3-5E35D3DE6977}" type="datetimeFigureOut">
              <a:rPr lang="en-US" smtClean="0"/>
              <a:t>11/27/2022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383451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37D028-DDBA-48C9-B1C3-5E35D3DE6977}"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1344784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37D028-DDBA-48C9-B1C3-5E35D3DE6977}" type="datetimeFigureOut">
              <a:rPr lang="en-US" smtClean="0"/>
              <a:t>11/27/2022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3586068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37D028-DDBA-48C9-B1C3-5E35D3DE6977}" type="datetimeFigureOut">
              <a:rPr lang="en-US" smtClean="0"/>
              <a:t>11/27/2022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38980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37D028-DDBA-48C9-B1C3-5E35D3DE6977}" type="datetimeFigureOut">
              <a:rPr lang="en-US" smtClean="0"/>
              <a:t>11/27/2022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284217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37D028-DDBA-48C9-B1C3-5E35D3DE6977}"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1394502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37D028-DDBA-48C9-B1C3-5E35D3DE6977}" type="datetimeFigureOut">
              <a:rPr lang="en-US" smtClean="0"/>
              <a:t>11/27/2022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BEFC5-A775-4644-80E8-94185C6E6F09}" type="slidenum">
              <a:rPr lang="en-US" smtClean="0"/>
              <a:t>‹#›</a:t>
            </a:fld>
            <a:endParaRPr lang="en-US"/>
          </a:p>
        </p:txBody>
      </p:sp>
    </p:spTree>
    <p:extLst>
      <p:ext uri="{BB962C8B-B14F-4D97-AF65-F5344CB8AC3E}">
        <p14:creationId xmlns:p14="http://schemas.microsoft.com/office/powerpoint/2010/main" val="399846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37D028-DDBA-48C9-B1C3-5E35D3DE6977}" type="datetimeFigureOut">
              <a:rPr lang="en-US" smtClean="0"/>
              <a:t>11/27/2022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BEFC5-A775-4644-80E8-94185C6E6F09}" type="slidenum">
              <a:rPr lang="en-US" smtClean="0"/>
              <a:t>‹#›</a:t>
            </a:fld>
            <a:endParaRPr lang="en-US"/>
          </a:p>
        </p:txBody>
      </p:sp>
    </p:spTree>
    <p:extLst>
      <p:ext uri="{BB962C8B-B14F-4D97-AF65-F5344CB8AC3E}">
        <p14:creationId xmlns:p14="http://schemas.microsoft.com/office/powerpoint/2010/main" val="2724239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1524000" y="-72855"/>
            <a:ext cx="9144000" cy="762000"/>
          </a:xfrm>
          <a:prstGeom prst="rect">
            <a:avLst/>
          </a:prstGeom>
          <a:solidFill>
            <a:srgbClr val="03B4C9"/>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500" b="1" dirty="0">
              <a:latin typeface="Century Gothic" panose="020B0502020202020204" pitchFamily="34" charset="0"/>
            </a:endParaRPr>
          </a:p>
        </p:txBody>
      </p:sp>
      <p:sp>
        <p:nvSpPr>
          <p:cNvPr id="2" name="Title 1"/>
          <p:cNvSpPr>
            <a:spLocks noGrp="1"/>
          </p:cNvSpPr>
          <p:nvPr>
            <p:ph type="title"/>
          </p:nvPr>
        </p:nvSpPr>
        <p:spPr>
          <a:xfrm>
            <a:off x="1981200" y="-76200"/>
            <a:ext cx="8229600" cy="762000"/>
          </a:xfrm>
        </p:spPr>
        <p:txBody>
          <a:bodyPr>
            <a:normAutofit/>
          </a:bodyPr>
          <a:lstStyle/>
          <a:p>
            <a:pPr algn="ctr"/>
            <a:r>
              <a:rPr lang="en-US" sz="2500" b="1" dirty="0">
                <a:latin typeface="Century Gothic" panose="020B0502020202020204" pitchFamily="34" charset="0"/>
              </a:rPr>
              <a:t>WI Salt Wise- wisaltwise.com </a:t>
            </a:r>
            <a:endParaRPr lang="en-US" sz="2500" b="1" dirty="0">
              <a:latin typeface="Century Gothic" panose="020B0502020202020204" pitchFamily="34" charset="0"/>
            </a:endParaRPr>
          </a:p>
        </p:txBody>
      </p:sp>
      <p:sp>
        <p:nvSpPr>
          <p:cNvPr id="6" name="TextBox 5"/>
          <p:cNvSpPr txBox="1"/>
          <p:nvPr/>
        </p:nvSpPr>
        <p:spPr>
          <a:xfrm>
            <a:off x="1752600" y="1220951"/>
            <a:ext cx="5692050" cy="5509200"/>
          </a:xfrm>
          <a:prstGeom prst="rect">
            <a:avLst/>
          </a:prstGeom>
          <a:noFill/>
        </p:spPr>
        <p:txBody>
          <a:bodyPr wrap="square" rtlCol="0">
            <a:spAutoFit/>
          </a:bodyPr>
          <a:lstStyle/>
          <a:p>
            <a:r>
              <a:rPr lang="en-US" b="1" u="sng" dirty="0">
                <a:latin typeface="Century Gothic" panose="020B0502020202020204" pitchFamily="34" charset="0"/>
              </a:rPr>
              <a:t>Target Audiences:</a:t>
            </a:r>
          </a:p>
          <a:p>
            <a:pPr marL="285750" indent="-285750">
              <a:buBlip>
                <a:blip r:embed="rId3"/>
              </a:buBlip>
            </a:pPr>
            <a:r>
              <a:rPr lang="en-US" dirty="0">
                <a:latin typeface="Century Gothic" panose="020B0502020202020204" pitchFamily="34" charset="0"/>
              </a:rPr>
              <a:t>Applicators </a:t>
            </a:r>
          </a:p>
          <a:p>
            <a:pPr marL="285750" indent="-285750">
              <a:buBlip>
                <a:blip r:embed="rId3"/>
              </a:buBlip>
            </a:pPr>
            <a:r>
              <a:rPr lang="en-US" dirty="0">
                <a:latin typeface="Century Gothic" panose="020B0502020202020204" pitchFamily="34" charset="0"/>
              </a:rPr>
              <a:t>Homeowners</a:t>
            </a:r>
          </a:p>
          <a:p>
            <a:pPr marL="285750" indent="-285750">
              <a:buBlip>
                <a:blip r:embed="rId3"/>
              </a:buBlip>
            </a:pPr>
            <a:r>
              <a:rPr lang="en-US" dirty="0">
                <a:latin typeface="Century Gothic" panose="020B0502020202020204" pitchFamily="34" charset="0"/>
              </a:rPr>
              <a:t>Salt Retailers</a:t>
            </a:r>
          </a:p>
          <a:p>
            <a:pPr marL="285750" indent="-285750">
              <a:buBlip>
                <a:blip r:embed="rId3"/>
              </a:buBlip>
            </a:pPr>
            <a:r>
              <a:rPr lang="en-US" dirty="0">
                <a:latin typeface="Century Gothic" panose="020B0502020202020204" pitchFamily="34" charset="0"/>
              </a:rPr>
              <a:t>Businesses</a:t>
            </a:r>
          </a:p>
          <a:p>
            <a:endParaRPr lang="en-US" sz="500" dirty="0">
              <a:latin typeface="Century Gothic" panose="020B0502020202020204" pitchFamily="34" charset="0"/>
            </a:endParaRPr>
          </a:p>
          <a:p>
            <a:r>
              <a:rPr lang="en-US" b="1" u="sng" dirty="0">
                <a:latin typeface="Century Gothic" panose="020B0502020202020204" pitchFamily="34" charset="0"/>
              </a:rPr>
              <a:t>Key Messages:</a:t>
            </a:r>
          </a:p>
          <a:p>
            <a:pPr marL="285750" indent="-285750">
              <a:buBlip>
                <a:blip r:embed="rId3"/>
              </a:buBlip>
            </a:pPr>
            <a:r>
              <a:rPr lang="en-US" dirty="0">
                <a:latin typeface="Century Gothic" panose="020B0502020202020204" pitchFamily="34" charset="0"/>
              </a:rPr>
              <a:t>Once you put salt down, it doesn’t go away</a:t>
            </a:r>
          </a:p>
          <a:p>
            <a:pPr marL="285750" indent="-285750">
              <a:buBlip>
                <a:blip r:embed="rId3"/>
              </a:buBlip>
            </a:pPr>
            <a:r>
              <a:rPr lang="en-US" dirty="0">
                <a:latin typeface="Century Gothic" panose="020B0502020202020204" pitchFamily="34" charset="0"/>
              </a:rPr>
              <a:t>Excessive salt use harms our waters and infrastructure.</a:t>
            </a:r>
          </a:p>
          <a:p>
            <a:pPr marL="285750" indent="-285750">
              <a:buBlip>
                <a:blip r:embed="rId3"/>
              </a:buBlip>
            </a:pPr>
            <a:r>
              <a:rPr lang="en-US" dirty="0">
                <a:latin typeface="Century Gothic" panose="020B0502020202020204" pitchFamily="34" charset="0"/>
              </a:rPr>
              <a:t>Mechanical removal first.</a:t>
            </a:r>
          </a:p>
          <a:p>
            <a:pPr marL="285750" indent="-285750">
              <a:buBlip>
                <a:blip r:embed="rId3"/>
              </a:buBlip>
            </a:pPr>
            <a:r>
              <a:rPr lang="en-US" dirty="0">
                <a:latin typeface="Century Gothic" panose="020B0502020202020204" pitchFamily="34" charset="0"/>
              </a:rPr>
              <a:t>Use the right product for conditions.</a:t>
            </a:r>
          </a:p>
          <a:p>
            <a:pPr marL="285750" indent="-285750">
              <a:buBlip>
                <a:blip r:embed="rId3"/>
              </a:buBlip>
            </a:pPr>
            <a:r>
              <a:rPr lang="en-US" dirty="0">
                <a:latin typeface="Century Gothic" panose="020B0502020202020204" pitchFamily="34" charset="0"/>
              </a:rPr>
              <a:t>Apply the correct amount, </a:t>
            </a:r>
          </a:p>
          <a:p>
            <a:r>
              <a:rPr lang="en-US" dirty="0">
                <a:latin typeface="Century Gothic" panose="020B0502020202020204" pitchFamily="34" charset="0"/>
              </a:rPr>
              <a:t>     a little goes a long ways.</a:t>
            </a:r>
          </a:p>
          <a:p>
            <a:endParaRPr lang="en-US" sz="500" b="1" u="sng" dirty="0">
              <a:latin typeface="Century Gothic" panose="020B0502020202020204" pitchFamily="34" charset="0"/>
            </a:endParaRPr>
          </a:p>
          <a:p>
            <a:r>
              <a:rPr lang="en-US" b="1" dirty="0">
                <a:latin typeface="Century Gothic" panose="020B0502020202020204" pitchFamily="34" charset="0"/>
              </a:rPr>
              <a:t>	</a:t>
            </a:r>
            <a:r>
              <a:rPr lang="en-US" b="1" u="sng" dirty="0">
                <a:latin typeface="Century Gothic" panose="020B0502020202020204" pitchFamily="34" charset="0"/>
              </a:rPr>
              <a:t>Outreach Methods/Tools:</a:t>
            </a:r>
          </a:p>
          <a:p>
            <a:pPr marL="1200150" lvl="2" indent="-285750">
              <a:buBlip>
                <a:blip r:embed="rId3"/>
              </a:buBlip>
            </a:pPr>
            <a:r>
              <a:rPr lang="en-US" dirty="0">
                <a:latin typeface="Century Gothic" panose="020B0502020202020204" pitchFamily="34" charset="0"/>
              </a:rPr>
              <a:t>Trainings/Demos </a:t>
            </a:r>
          </a:p>
          <a:p>
            <a:pPr marL="1200150" lvl="2" indent="-285750">
              <a:buBlip>
                <a:blip r:embed="rId3"/>
              </a:buBlip>
            </a:pPr>
            <a:r>
              <a:rPr lang="en-US" dirty="0">
                <a:latin typeface="Century Gothic" panose="020B0502020202020204" pitchFamily="34" charset="0"/>
              </a:rPr>
              <a:t>Presentations, articles, </a:t>
            </a:r>
          </a:p>
          <a:p>
            <a:r>
              <a:rPr lang="en-US" dirty="0">
                <a:latin typeface="Century Gothic" panose="020B0502020202020204" pitchFamily="34" charset="0"/>
              </a:rPr>
              <a:t> </a:t>
            </a:r>
            <a:r>
              <a:rPr lang="en-US" dirty="0">
                <a:latin typeface="Century Gothic" panose="020B0502020202020204" pitchFamily="34" charset="0"/>
              </a:rPr>
              <a:t>                  videos and materials for partners.</a:t>
            </a:r>
          </a:p>
          <a:p>
            <a:pPr marL="1200150" lvl="2" indent="-285750">
              <a:buBlip>
                <a:blip r:embed="rId3"/>
              </a:buBlip>
            </a:pPr>
            <a:r>
              <a:rPr lang="en-US" dirty="0">
                <a:latin typeface="Century Gothic" panose="020B0502020202020204" pitchFamily="34" charset="0"/>
              </a:rPr>
              <a:t>Chloride Reduction Grants</a:t>
            </a:r>
          </a:p>
          <a:p>
            <a:r>
              <a:rPr lang="en-US" dirty="0">
                <a:latin typeface="Century Gothic" panose="020B0502020202020204" pitchFamily="34" charset="0"/>
              </a:rPr>
              <a:t>             (Madison Metro. Sewerage District)</a:t>
            </a:r>
          </a:p>
        </p:txBody>
      </p:sp>
      <p:sp>
        <p:nvSpPr>
          <p:cNvPr id="7" name="TextBox 6"/>
          <p:cNvSpPr txBox="1"/>
          <p:nvPr/>
        </p:nvSpPr>
        <p:spPr>
          <a:xfrm>
            <a:off x="1752600" y="692491"/>
            <a:ext cx="8551480" cy="646331"/>
          </a:xfrm>
          <a:prstGeom prst="rect">
            <a:avLst/>
          </a:prstGeom>
          <a:noFill/>
        </p:spPr>
        <p:txBody>
          <a:bodyPr wrap="square" rtlCol="0">
            <a:spAutoFit/>
          </a:bodyPr>
          <a:lstStyle/>
          <a:p>
            <a:pPr algn="ctr"/>
            <a:r>
              <a:rPr lang="en-US" b="1" u="sng" dirty="0">
                <a:latin typeface="Century Gothic" panose="020B0502020202020204" pitchFamily="34" charset="0"/>
              </a:rPr>
              <a:t>Goal</a:t>
            </a:r>
            <a:r>
              <a:rPr lang="en-US" u="sng" dirty="0">
                <a:latin typeface="Century Gothic" panose="020B0502020202020204" pitchFamily="34" charset="0"/>
              </a:rPr>
              <a:t>: </a:t>
            </a:r>
            <a:r>
              <a:rPr lang="en-US" dirty="0">
                <a:latin typeface="Century Gothic" panose="020B0502020202020204" pitchFamily="34" charset="0"/>
              </a:rPr>
              <a:t>Reduce salt </a:t>
            </a:r>
            <a:r>
              <a:rPr lang="en-US" dirty="0">
                <a:latin typeface="Century Gothic" panose="020B0502020202020204" pitchFamily="34" charset="0"/>
              </a:rPr>
              <a:t>pollution in our lakes, streams, and drinking water</a:t>
            </a:r>
            <a:r>
              <a:rPr lang="en-US" dirty="0">
                <a:latin typeface="Century Gothic" panose="020B0502020202020204" pitchFamily="34" charset="0"/>
              </a:rPr>
              <a:t>.</a:t>
            </a:r>
          </a:p>
          <a:p>
            <a:endParaRPr lang="en-US" dirty="0">
              <a:latin typeface="Century Gothic" panose="020B0502020202020204" pitchFamily="34" charset="0"/>
            </a:endParaRPr>
          </a:p>
        </p:txBody>
      </p:sp>
      <p:pic>
        <p:nvPicPr>
          <p:cNvPr id="3093" name="Picture 21" descr="H:\WRE\Programs\MAMSWaP\MAMSWAP 2015 on\Training\Winter Maint. Workshop 2017\IMG_924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7161" y="1076623"/>
            <a:ext cx="2833500" cy="190045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81216" y="3555972"/>
            <a:ext cx="2877671" cy="2092851"/>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64963" y="1132133"/>
            <a:ext cx="1563858" cy="793261"/>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45065" y="2170555"/>
            <a:ext cx="1972462" cy="1971989"/>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927108" y="6001296"/>
            <a:ext cx="740892" cy="846734"/>
          </a:xfrm>
          <a:prstGeom prst="rect">
            <a:avLst/>
          </a:prstGeom>
        </p:spPr>
      </p:pic>
      <p:pic>
        <p:nvPicPr>
          <p:cNvPr id="14" name="Picture 1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00200" y="6001297"/>
            <a:ext cx="533400" cy="797547"/>
          </a:xfrm>
          <a:prstGeom prst="rect">
            <a:avLst/>
          </a:prstGeom>
        </p:spPr>
      </p:pic>
    </p:spTree>
    <p:extLst>
      <p:ext uri="{BB962C8B-B14F-4D97-AF65-F5344CB8AC3E}">
        <p14:creationId xmlns:p14="http://schemas.microsoft.com/office/powerpoint/2010/main" val="364545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WI Salt Wise- wisaltwise.com </vt:lpstr>
    </vt:vector>
  </TitlesOfParts>
  <Company>Dane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Guy, Claudia</dc:creator>
  <cp:lastModifiedBy>Guy, Claudia</cp:lastModifiedBy>
  <cp:revision>4</cp:revision>
  <dcterms:created xsi:type="dcterms:W3CDTF">2022-11-28T03:51:58Z</dcterms:created>
  <dcterms:modified xsi:type="dcterms:W3CDTF">2022-11-28T04:00:04Z</dcterms:modified>
</cp:coreProperties>
</file>