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3" r:id="rId2"/>
    <p:sldId id="283" r:id="rId3"/>
    <p:sldId id="262" r:id="rId4"/>
    <p:sldId id="279" r:id="rId5"/>
    <p:sldId id="280" r:id="rId6"/>
    <p:sldId id="278" r:id="rId7"/>
    <p:sldId id="269" r:id="rId8"/>
    <p:sldId id="270" r:id="rId9"/>
    <p:sldId id="276" r:id="rId10"/>
    <p:sldId id="277" r:id="rId11"/>
    <p:sldId id="281" r:id="rId12"/>
    <p:sldId id="27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95"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3C480D29-AEAE-4A60-84E2-61676D3C2C01}" type="datetimeFigureOut">
              <a:rPr lang="en-US" smtClean="0"/>
              <a:t>11/27/2022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8A7810E9-9371-41F8-8B93-F1B0CEBB9074}" type="slidenum">
              <a:rPr lang="en-US" smtClean="0"/>
              <a:t>‹#›</a:t>
            </a:fld>
            <a:endParaRPr lang="en-US"/>
          </a:p>
        </p:txBody>
      </p:sp>
    </p:spTree>
    <p:extLst>
      <p:ext uri="{BB962C8B-B14F-4D97-AF65-F5344CB8AC3E}">
        <p14:creationId xmlns:p14="http://schemas.microsoft.com/office/powerpoint/2010/main" val="37313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wlab.soils.wisc.edu/farmers/lawn-gard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1</a:t>
            </a:fld>
            <a:endParaRPr lang="en-US"/>
          </a:p>
        </p:txBody>
      </p:sp>
    </p:spTree>
    <p:extLst>
      <p:ext uri="{BB962C8B-B14F-4D97-AF65-F5344CB8AC3E}">
        <p14:creationId xmlns:p14="http://schemas.microsoft.com/office/powerpoint/2010/main" val="54467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10</a:t>
            </a:fld>
            <a:endParaRPr lang="en-US"/>
          </a:p>
        </p:txBody>
      </p:sp>
    </p:spTree>
    <p:extLst>
      <p:ext uri="{BB962C8B-B14F-4D97-AF65-F5344CB8AC3E}">
        <p14:creationId xmlns:p14="http://schemas.microsoft.com/office/powerpoint/2010/main" val="277286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a:t>
            </a:r>
            <a:r>
              <a:rPr lang="en-US" baseline="0" dirty="0" smtClean="0"/>
              <a:t> need for education-</a:t>
            </a:r>
          </a:p>
          <a:p>
            <a:r>
              <a:rPr lang="en-US" baseline="0" dirty="0" smtClean="0"/>
              <a:t>-only 50% responded yes that they live in a watershed- people don’t understand the connection between what we do on land impacts our waters.</a:t>
            </a:r>
          </a:p>
          <a:p>
            <a:r>
              <a:rPr lang="en-US" baseline="0" dirty="0" smtClean="0"/>
              <a:t>-20% of people think the water that enters the storm drain is treated as is the case in a CSO, not SSS</a:t>
            </a:r>
          </a:p>
          <a:p>
            <a:r>
              <a:rPr lang="en-US" dirty="0" smtClean="0"/>
              <a:t>In</a:t>
            </a:r>
            <a:r>
              <a:rPr lang="en-US" baseline="0" dirty="0" smtClean="0"/>
              <a:t> the process of creating a county ordinance that would give enforcement authority to Dane County public health across the county. We don’t have that right now which makes it difficult to develop an outreach campaign where we have a single point of contact or hotline that we can direct reports to.  It’s an easy ask of people to let us know if something other than rain is going down the drain. It’s also an education tool to help people understand that whatever goes down the storm drain ends up in our waters.</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11</a:t>
            </a:fld>
            <a:endParaRPr lang="en-US"/>
          </a:p>
        </p:txBody>
      </p:sp>
    </p:spTree>
    <p:extLst>
      <p:ext uri="{BB962C8B-B14F-4D97-AF65-F5344CB8AC3E}">
        <p14:creationId xmlns:p14="http://schemas.microsoft.com/office/powerpoint/2010/main" val="49829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12</a:t>
            </a:fld>
            <a:endParaRPr lang="en-US"/>
          </a:p>
        </p:txBody>
      </p:sp>
    </p:spTree>
    <p:extLst>
      <p:ext uri="{BB962C8B-B14F-4D97-AF65-F5344CB8AC3E}">
        <p14:creationId xmlns:p14="http://schemas.microsoft.com/office/powerpoint/2010/main" val="207079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174296" indent="-174296">
              <a:buFont typeface="Arial" panose="020B0604020202020204" pitchFamily="34" charset="0"/>
              <a:buChar char="•"/>
            </a:pPr>
            <a:r>
              <a:rPr lang="en-US" dirty="0" smtClean="0"/>
              <a:t>1800ft 2 roof area average house</a:t>
            </a:r>
            <a:endParaRPr lang="en-US" dirty="0"/>
          </a:p>
          <a:p>
            <a:pPr marL="174296" indent="-174296">
              <a:buFont typeface="Arial" panose="020B0604020202020204" pitchFamily="34" charset="0"/>
              <a:buChar char="•"/>
            </a:pPr>
            <a:r>
              <a:rPr lang="en-US" dirty="0" smtClean="0"/>
              <a:t>2-4 inches of rain/hour</a:t>
            </a:r>
            <a:r>
              <a:rPr lang="en-US" baseline="0" dirty="0" smtClean="0"/>
              <a:t> during Aug </a:t>
            </a:r>
            <a:r>
              <a:rPr lang="en-US" baseline="0" smtClean="0"/>
              <a:t>2018 storm</a:t>
            </a:r>
            <a:endParaRPr lang="en-US" dirty="0"/>
          </a:p>
        </p:txBody>
      </p:sp>
      <p:sp>
        <p:nvSpPr>
          <p:cNvPr id="4" name="Slide Number Placeholder 3"/>
          <p:cNvSpPr>
            <a:spLocks noGrp="1"/>
          </p:cNvSpPr>
          <p:nvPr>
            <p:ph type="sldNum" sz="quarter" idx="10"/>
          </p:nvPr>
        </p:nvSpPr>
        <p:spPr/>
        <p:txBody>
          <a:bodyPr numCol="1"/>
          <a:lstStyle/>
          <a:p>
            <a:fld id="{96C18440-150F-4D7D-9DD0-5D126FF8E214}" type="slidenum">
              <a:rPr lang="en-US" smtClean="0"/>
              <a:t>2</a:t>
            </a:fld>
            <a:endParaRPr lang="en-US"/>
          </a:p>
        </p:txBody>
      </p:sp>
    </p:spTree>
    <p:extLst>
      <p:ext uri="{BB962C8B-B14F-4D97-AF65-F5344CB8AC3E}">
        <p14:creationId xmlns:p14="http://schemas.microsoft.com/office/powerpoint/2010/main" val="391450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Need to</a:t>
            </a:r>
            <a:r>
              <a:rPr lang="en-US" altLang="en-US" baseline="0" dirty="0" smtClean="0"/>
              <a:t> make changes so </a:t>
            </a:r>
            <a:r>
              <a:rPr lang="en-US" altLang="en-US" dirty="0" smtClean="0"/>
              <a:t>our cityscapes function more like </a:t>
            </a:r>
            <a:r>
              <a:rPr lang="en-US" altLang="en-US" smtClean="0"/>
              <a:t>our natural/undeveloped</a:t>
            </a:r>
            <a:r>
              <a:rPr lang="en-US" altLang="en-US" baseline="0" smtClean="0"/>
              <a:t> </a:t>
            </a:r>
            <a:r>
              <a:rPr lang="en-US" altLang="en-US" smtClean="0"/>
              <a:t>landscapes</a:t>
            </a:r>
            <a:r>
              <a:rPr lang="en-US" altLang="en-US" dirty="0" smtClean="0"/>
              <a:t>.</a:t>
            </a:r>
          </a:p>
          <a:p>
            <a:pPr defTabSz="931717">
              <a:defRPr/>
            </a:pPr>
            <a:endParaRPr lang="en-US" dirty="0"/>
          </a:p>
        </p:txBody>
      </p:sp>
      <p:sp>
        <p:nvSpPr>
          <p:cNvPr id="4" name="Slide Number Placeholder 3"/>
          <p:cNvSpPr>
            <a:spLocks noGrp="1"/>
          </p:cNvSpPr>
          <p:nvPr>
            <p:ph type="sldNum" sz="quarter" idx="10"/>
          </p:nvPr>
        </p:nvSpPr>
        <p:spPr/>
        <p:txBody>
          <a:bodyPr/>
          <a:lstStyle/>
          <a:p>
            <a:fld id="{96C18440-150F-4D7D-9DD0-5D126FF8E214}" type="slidenum">
              <a:rPr lang="en-US" smtClean="0"/>
              <a:t>3</a:t>
            </a:fld>
            <a:endParaRPr lang="en-US"/>
          </a:p>
        </p:txBody>
      </p:sp>
    </p:spTree>
    <p:extLst>
      <p:ext uri="{BB962C8B-B14F-4D97-AF65-F5344CB8AC3E}">
        <p14:creationId xmlns:p14="http://schemas.microsoft.com/office/powerpoint/2010/main" val="326831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174697" indent="-1746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numCol="1"/>
          <a:lstStyle/>
          <a:p>
            <a:fld id="{96C18440-150F-4D7D-9DD0-5D126FF8E214}" type="slidenum">
              <a:rPr lang="en-US" smtClean="0"/>
              <a:t>4</a:t>
            </a:fld>
            <a:endParaRPr lang="en-US"/>
          </a:p>
        </p:txBody>
      </p:sp>
    </p:spTree>
    <p:extLst>
      <p:ext uri="{BB962C8B-B14F-4D97-AF65-F5344CB8AC3E}">
        <p14:creationId xmlns:p14="http://schemas.microsoft.com/office/powerpoint/2010/main" val="182735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174697" indent="-174697">
              <a:buFont typeface="Arial" panose="020B0604020202020204" pitchFamily="34" charset="0"/>
              <a:buChar char="•"/>
            </a:pPr>
            <a:r>
              <a:rPr lang="en-US" dirty="0"/>
              <a:t>www.danecountycleansweep.com</a:t>
            </a:r>
          </a:p>
          <a:p>
            <a:pPr marL="174697" indent="-174697">
              <a:buFont typeface="Arial" panose="020B0604020202020204" pitchFamily="34" charset="0"/>
              <a:buChar char="•"/>
            </a:pPr>
            <a:r>
              <a:rPr lang="en-US" u="sng" dirty="0">
                <a:hlinkClick r:id="rId3"/>
              </a:rPr>
              <a:t>https://uwlab.soils.wisc.edu/farmers/lawn-garden</a:t>
            </a:r>
            <a:r>
              <a:rPr lang="en-US" u="sng" dirty="0" smtClean="0">
                <a:hlinkClick r:id="rId3"/>
              </a:rPr>
              <a:t>/</a:t>
            </a:r>
            <a:endParaRPr lang="en-US" u="sng" dirty="0" smtClean="0"/>
          </a:p>
          <a:p>
            <a:pPr marL="174697" indent="-174697">
              <a:buFont typeface="Arial" panose="020B0604020202020204" pitchFamily="34" charset="0"/>
              <a:buChar char="•"/>
            </a:pPr>
            <a:r>
              <a:rPr lang="en-US" dirty="0"/>
              <a:t>Pet waste contains nutrients and bacteria harmful to aquatic life and humans using local waters. </a:t>
            </a:r>
            <a:endParaRPr lang="en-US" u="sng" dirty="0" smtClean="0"/>
          </a:p>
          <a:p>
            <a:pPr marL="174697" indent="-174697">
              <a:buFont typeface="Arial" panose="020B0604020202020204" pitchFamily="34" charset="0"/>
              <a:buChar char="•"/>
            </a:pPr>
            <a:r>
              <a:rPr lang="en-US" u="sng" dirty="0" smtClean="0"/>
              <a:t>Rain</a:t>
            </a:r>
            <a:r>
              <a:rPr lang="en-US" u="sng" baseline="0" dirty="0" smtClean="0"/>
              <a:t> water that runs through leaves on the street creates a “leaf-tea” rich in dissolved phosphorus. This tea fuels algae growth in our lakes. </a:t>
            </a:r>
            <a:endParaRPr lang="en-US" dirty="0"/>
          </a:p>
        </p:txBody>
      </p:sp>
      <p:sp>
        <p:nvSpPr>
          <p:cNvPr id="4" name="Slide Number Placeholder 3"/>
          <p:cNvSpPr>
            <a:spLocks noGrp="1"/>
          </p:cNvSpPr>
          <p:nvPr>
            <p:ph type="sldNum" sz="quarter" idx="10"/>
          </p:nvPr>
        </p:nvSpPr>
        <p:spPr/>
        <p:txBody>
          <a:bodyPr numCol="1"/>
          <a:lstStyle/>
          <a:p>
            <a:fld id="{5394932A-FD31-4849-A139-90E26FE9D89B}" type="slidenum">
              <a:rPr lang="en-US" smtClean="0"/>
              <a:t>5</a:t>
            </a:fld>
            <a:endParaRPr lang="en-US" dirty="0"/>
          </a:p>
        </p:txBody>
      </p:sp>
    </p:spTree>
    <p:extLst>
      <p:ext uri="{BB962C8B-B14F-4D97-AF65-F5344CB8AC3E}">
        <p14:creationId xmlns:p14="http://schemas.microsoft.com/office/powerpoint/2010/main" val="366526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create campaigns or programs to reduce barriers to taking action and make it as easy as possible for residents, businesses and groups.</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6</a:t>
            </a:fld>
            <a:endParaRPr lang="en-US"/>
          </a:p>
        </p:txBody>
      </p:sp>
    </p:spTree>
    <p:extLst>
      <p:ext uri="{BB962C8B-B14F-4D97-AF65-F5344CB8AC3E}">
        <p14:creationId xmlns:p14="http://schemas.microsoft.com/office/powerpoint/2010/main" val="188718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7</a:t>
            </a:fld>
            <a:endParaRPr lang="en-US"/>
          </a:p>
        </p:txBody>
      </p:sp>
    </p:spTree>
    <p:extLst>
      <p:ext uri="{BB962C8B-B14F-4D97-AF65-F5344CB8AC3E}">
        <p14:creationId xmlns:p14="http://schemas.microsoft.com/office/powerpoint/2010/main" val="17589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info on our plant</a:t>
            </a:r>
            <a:r>
              <a:rPr lang="en-US" baseline="0" dirty="0" smtClean="0"/>
              <a:t> </a:t>
            </a:r>
            <a:r>
              <a:rPr lang="en-US" baseline="0" dirty="0" err="1" smtClean="0"/>
              <a:t>dane</a:t>
            </a:r>
            <a:r>
              <a:rPr lang="en-US" baseline="0" dirty="0" smtClean="0"/>
              <a:t> website www.ripple-effects.com/plantdane including species lists. Online registration for workshop.</a:t>
            </a:r>
          </a:p>
          <a:p>
            <a:endParaRPr lang="en-US" baseline="0" dirty="0" smtClean="0"/>
          </a:p>
          <a:p>
            <a:r>
              <a:rPr lang="en-US" baseline="0" dirty="0" smtClean="0"/>
              <a:t>The growing native plants program is very new and we are partnering with the Office of Lakes and Watershed on it. Basically we are asking people to learn how to grow native plants from seed in milk jugs. They hold trainings in the fall and then participants are asked to grow and take care of the plants until the following fall. The idea is that these would </a:t>
            </a:r>
            <a:r>
              <a:rPr lang="en-US" baseline="0" smtClean="0"/>
              <a:t>be grown </a:t>
            </a:r>
            <a:r>
              <a:rPr lang="en-US" baseline="0" dirty="0" smtClean="0"/>
              <a:t>to give to schools or groups who need plants, not individuals. We have a link to the program on our web site along with an application for FREE plants. There are 2 cycles that groups can apply for one with plant delivery in June and one with plant delivery in early fall. We are hoping to provide plants to groups in June through any donations made through the Plant Dane cost share program and get fall plants from the volunteer growers. </a:t>
            </a:r>
          </a:p>
          <a:p>
            <a:endParaRPr lang="en-US" baseline="0" dirty="0" smtClean="0"/>
          </a:p>
          <a:p>
            <a:r>
              <a:rPr lang="en-US" baseline="0" dirty="0" smtClean="0"/>
              <a:t>Fun facts:</a:t>
            </a:r>
          </a:p>
          <a:p>
            <a:r>
              <a:rPr lang="en-US" baseline="0" dirty="0" smtClean="0"/>
              <a:t>13 annual Plant Dane cost-share program</a:t>
            </a:r>
          </a:p>
          <a:p>
            <a:r>
              <a:rPr lang="en-US" baseline="0" dirty="0" smtClean="0"/>
              <a:t>280 participants in 2016</a:t>
            </a:r>
          </a:p>
          <a:p>
            <a:r>
              <a:rPr lang="en-US" baseline="0" dirty="0" smtClean="0"/>
              <a:t>13700 plants ordered in 2016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0CA9C5-38BC-41BD-8C10-E7995EE60F0C}" type="slidenum">
              <a:rPr lang="en-US" smtClean="0"/>
              <a:t>8</a:t>
            </a:fld>
            <a:endParaRPr lang="en-US"/>
          </a:p>
        </p:txBody>
      </p:sp>
    </p:spTree>
    <p:extLst>
      <p:ext uri="{BB962C8B-B14F-4D97-AF65-F5344CB8AC3E}">
        <p14:creationId xmlns:p14="http://schemas.microsoft.com/office/powerpoint/2010/main" val="187565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9</a:t>
            </a:fld>
            <a:endParaRPr lang="en-US"/>
          </a:p>
        </p:txBody>
      </p:sp>
    </p:spTree>
    <p:extLst>
      <p:ext uri="{BB962C8B-B14F-4D97-AF65-F5344CB8AC3E}">
        <p14:creationId xmlns:p14="http://schemas.microsoft.com/office/powerpoint/2010/main" val="356368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7709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89505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34119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410649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CEE3D-8C72-4EE1-8946-78A8CBFBF0BD}"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102205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CEE3D-8C72-4EE1-8946-78A8CBFBF0BD}"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231789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CEE3D-8C72-4EE1-8946-78A8CBFBF0BD}"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330346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CEE3D-8C72-4EE1-8946-78A8CBFBF0BD}"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417621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CEE3D-8C72-4EE1-8946-78A8CBFBF0BD}"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338739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CEE3D-8C72-4EE1-8946-78A8CBFBF0BD}"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226954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CEE3D-8C72-4EE1-8946-78A8CBFBF0BD}"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35458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CEE3D-8C72-4EE1-8946-78A8CBFBF0BD}" type="datetimeFigureOut">
              <a:rPr lang="en-US" smtClean="0"/>
              <a:t>11/27/2022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3F20-E4A1-4FDD-9660-3F910C751373}" type="slidenum">
              <a:rPr lang="en-US" smtClean="0"/>
              <a:t>‹#›</a:t>
            </a:fld>
            <a:endParaRPr lang="en-US"/>
          </a:p>
        </p:txBody>
      </p:sp>
    </p:spTree>
    <p:extLst>
      <p:ext uri="{BB962C8B-B14F-4D97-AF65-F5344CB8AC3E}">
        <p14:creationId xmlns:p14="http://schemas.microsoft.com/office/powerpoint/2010/main" val="2250361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ountyofdane.maps.arcgis.com/apps/MapTour/index.html?appid=2ca8a2d056d0433dbab17619dd42f509" TargetMode="External"/><Relationship Id="rId5" Type="http://schemas.openxmlformats.org/officeDocument/2006/relationships/image" Target="../media/image43.png"/><Relationship Id="rId10" Type="http://schemas.openxmlformats.org/officeDocument/2006/relationships/image" Target="../media/image47.jpeg"/><Relationship Id="rId4" Type="http://schemas.openxmlformats.org/officeDocument/2006/relationships/hyperlink" Target="https://youtu.be/9TOnHtlejKU" TargetMode="External"/><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hyperlink" Target="http://www.ripple-effect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ater.usgs.gov/edu/activity-howmuchrain.html"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www.bing.com/images/search?q=pervious+pavement&amp;view=detailv2&amp;&amp;id=5A46CC37ED92B8FCACDA9C6042E6DF3059A6D901&amp;selectedIndex=0&amp;ccid=p92gGXY%2b&amp;simid=608043988848349039&amp;thid=OIP.Ma7dda019763ee1bd26e36c1a4d0334cdH0" TargetMode="External"/><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9.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hyperlink" Target="http://www.ripple-effects.com/" TargetMode="External"/><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4.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6.JP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hyperlink" Target="http://www.ripple-effects.com/plantdan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hyperlink" Target="https://ripple-effects.com/Partner-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383903"/>
            <a:ext cx="3276600" cy="4368800"/>
          </a:xfrm>
          <a:prstGeom prst="rect">
            <a:avLst/>
          </a:prstGeom>
        </p:spPr>
      </p:pic>
      <p:sp>
        <p:nvSpPr>
          <p:cNvPr id="5" name="Rectangle 4"/>
          <p:cNvSpPr/>
          <p:nvPr/>
        </p:nvSpPr>
        <p:spPr>
          <a:xfrm>
            <a:off x="0" y="4876800"/>
            <a:ext cx="9144000" cy="1981200"/>
          </a:xfrm>
          <a:prstGeom prst="rect">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876800"/>
            <a:ext cx="9144000" cy="114300"/>
          </a:xfrm>
          <a:prstGeom prst="rect">
            <a:avLst/>
          </a:prstGeom>
          <a:solidFill>
            <a:srgbClr val="E34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105400"/>
            <a:ext cx="9144000" cy="707886"/>
          </a:xfrm>
          <a:prstGeom prst="rect">
            <a:avLst/>
          </a:prstGeom>
        </p:spPr>
        <p:txBody>
          <a:bodyPr wrap="square">
            <a:spAutoFit/>
          </a:bodyPr>
          <a:lstStyle/>
          <a:p>
            <a:pPr algn="ctr"/>
            <a:r>
              <a:rPr lang="en-US" sz="2000" b="1" dirty="0" smtClean="0">
                <a:solidFill>
                  <a:schemeClr val="bg1"/>
                </a:solidFill>
                <a:latin typeface="Century Gothic" panose="020B0502020202020204" pitchFamily="34" charset="0"/>
              </a:rPr>
              <a:t>Your Name</a:t>
            </a:r>
          </a:p>
          <a:p>
            <a:pPr algn="ctr"/>
            <a:r>
              <a:rPr lang="en-US" sz="2000" b="1" dirty="0" smtClean="0">
                <a:solidFill>
                  <a:schemeClr val="bg1"/>
                </a:solidFill>
                <a:latin typeface="Century Gothic" panose="020B0502020202020204" pitchFamily="34" charset="0"/>
              </a:rPr>
              <a:t>Affiliation</a:t>
            </a:r>
            <a:endParaRPr lang="en-US" sz="1400" b="1" dirty="0" smtClean="0">
              <a:solidFill>
                <a:srgbClr val="03B4C9"/>
              </a:solidFill>
              <a:latin typeface="Century Gothic" panose="020B0502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5566593"/>
            <a:ext cx="762000" cy="1138382"/>
          </a:xfrm>
          <a:prstGeom prst="rect">
            <a:avLst/>
          </a:prstGeom>
        </p:spPr>
      </p:pic>
    </p:spTree>
    <p:extLst>
      <p:ext uri="{BB962C8B-B14F-4D97-AF65-F5344CB8AC3E}">
        <p14:creationId xmlns:p14="http://schemas.microsoft.com/office/powerpoint/2010/main" val="1794046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851" y="5477136"/>
            <a:ext cx="1200149" cy="1371599"/>
          </a:xfrm>
          <a:prstGeom prst="rect">
            <a:avLst/>
          </a:prstGeom>
        </p:spPr>
      </p:pic>
      <p:sp>
        <p:nvSpPr>
          <p:cNvPr id="4" name="AutoShape 2" descr="Image result for storm drain pain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907873" y="769104"/>
            <a:ext cx="2360612" cy="369332"/>
          </a:xfrm>
          <a:prstGeom prst="rect">
            <a:avLst/>
          </a:prstGeom>
          <a:noFill/>
        </p:spPr>
        <p:txBody>
          <a:bodyPr wrap="square" rtlCol="0">
            <a:spAutoFit/>
          </a:bodyPr>
          <a:lstStyle/>
          <a:p>
            <a:r>
              <a:rPr lang="en-US" b="1" dirty="0" smtClean="0"/>
              <a:t>Storm Drain Murals</a:t>
            </a:r>
            <a:endParaRPr lang="en-US" b="1" dirty="0"/>
          </a:p>
        </p:txBody>
      </p:sp>
      <p:sp>
        <p:nvSpPr>
          <p:cNvPr id="13" name="TextBox 12"/>
          <p:cNvSpPr txBox="1"/>
          <p:nvPr/>
        </p:nvSpPr>
        <p:spPr>
          <a:xfrm>
            <a:off x="5654896" y="797550"/>
            <a:ext cx="3124200" cy="369332"/>
          </a:xfrm>
          <a:prstGeom prst="rect">
            <a:avLst/>
          </a:prstGeom>
          <a:noFill/>
        </p:spPr>
        <p:txBody>
          <a:bodyPr wrap="square" rtlCol="0">
            <a:spAutoFit/>
          </a:bodyPr>
          <a:lstStyle/>
          <a:p>
            <a:r>
              <a:rPr lang="en-US" b="1" dirty="0" err="1" smtClean="0"/>
              <a:t>Stormwater</a:t>
            </a:r>
            <a:r>
              <a:rPr lang="en-US" b="1" dirty="0" smtClean="0"/>
              <a:t> Animation Video</a:t>
            </a:r>
            <a:endParaRPr lang="en-US" b="1" dirty="0"/>
          </a:p>
        </p:txBody>
      </p:sp>
      <p:pic>
        <p:nvPicPr>
          <p:cNvPr id="3074"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362" y="1228144"/>
            <a:ext cx="3211734" cy="180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1153022"/>
            <a:ext cx="4490826" cy="214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36525" y="3449723"/>
            <a:ext cx="4913806" cy="369332"/>
          </a:xfrm>
          <a:prstGeom prst="rect">
            <a:avLst/>
          </a:prstGeom>
          <a:noFill/>
        </p:spPr>
        <p:txBody>
          <a:bodyPr wrap="square" rtlCol="0">
            <a:spAutoFit/>
          </a:bodyPr>
          <a:lstStyle/>
          <a:p>
            <a:r>
              <a:rPr lang="en-US" b="1" dirty="0" smtClean="0"/>
              <a:t>Bean Bag Toss Game/Tabletop Rainfall Simulator</a:t>
            </a:r>
            <a:endParaRPr lang="en-US" b="1" dirty="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30492" y="4230485"/>
            <a:ext cx="2043861" cy="1532896"/>
          </a:xfrm>
          <a:prstGeom prst="rect">
            <a:avLst/>
          </a:prstGeom>
        </p:spPr>
      </p:pic>
      <p:pic>
        <p:nvPicPr>
          <p:cNvPr id="3076" name="Picture 4" descr="\\fs\lwrd$\Shared\Transfer\Angie\P&amp;T Unite Shorts\Rainfall Simula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2633" y="3959766"/>
            <a:ext cx="3123156" cy="2059097"/>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0" y="-12552"/>
            <a:ext cx="9144000" cy="609600"/>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smtClean="0">
                <a:latin typeface="Century Gothic" panose="020B0502020202020204" pitchFamily="34" charset="0"/>
              </a:rPr>
              <a:t>Get Involved – Educational Resources</a:t>
            </a:r>
            <a:endParaRPr lang="en-US" sz="2500" b="1" dirty="0">
              <a:latin typeface="Century Gothic" panose="020B0502020202020204" pitchFamily="34" charset="0"/>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1172" y="3819055"/>
            <a:ext cx="2195187" cy="2193235"/>
          </a:xfrm>
          <a:prstGeom prst="rect">
            <a:avLst/>
          </a:prstGeom>
        </p:spPr>
      </p:pic>
      <p:sp>
        <p:nvSpPr>
          <p:cNvPr id="21" name="TextBox 20"/>
          <p:cNvSpPr txBox="1"/>
          <p:nvPr/>
        </p:nvSpPr>
        <p:spPr>
          <a:xfrm>
            <a:off x="6099051" y="3385433"/>
            <a:ext cx="1627801" cy="369332"/>
          </a:xfrm>
          <a:prstGeom prst="rect">
            <a:avLst/>
          </a:prstGeom>
          <a:noFill/>
        </p:spPr>
        <p:txBody>
          <a:bodyPr wrap="square" rtlCol="0">
            <a:spAutoFit/>
          </a:bodyPr>
          <a:lstStyle/>
          <a:p>
            <a:r>
              <a:rPr lang="en-US" b="1" dirty="0" err="1" smtClean="0"/>
              <a:t>Enviroscape</a:t>
            </a:r>
            <a:endParaRPr lang="en-US" b="1" dirty="0"/>
          </a:p>
        </p:txBody>
      </p:sp>
    </p:spTree>
    <p:extLst>
      <p:ext uri="{BB962C8B-B14F-4D97-AF65-F5344CB8AC3E}">
        <p14:creationId xmlns:p14="http://schemas.microsoft.com/office/powerpoint/2010/main" val="282519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8102"/>
          </a:xfrm>
          <a:solidFill>
            <a:srgbClr val="03B4C9"/>
          </a:solidFill>
        </p:spPr>
        <p:txBody>
          <a:bodyPr>
            <a:normAutofit/>
          </a:bodyPr>
          <a:lstStyle/>
          <a:p>
            <a:pPr algn="ctr"/>
            <a:r>
              <a:rPr lang="en-US" sz="2500" b="1" dirty="0" smtClean="0">
                <a:latin typeface="Century Gothic" panose="020B0502020202020204" pitchFamily="34" charset="0"/>
              </a:rPr>
              <a:t>Survey Results and Future Plans</a:t>
            </a:r>
            <a:endParaRPr lang="en-US" sz="2500" b="1" dirty="0">
              <a:solidFill>
                <a:schemeClr val="tx1"/>
              </a:solidFill>
              <a:effectLst/>
              <a:latin typeface="Century Gothic" panose="020B0502020202020204" pitchFamily="34" charset="0"/>
            </a:endParaRPr>
          </a:p>
        </p:txBody>
      </p:sp>
      <p:cxnSp>
        <p:nvCxnSpPr>
          <p:cNvPr id="5" name="Straight Connector 4"/>
          <p:cNvCxnSpPr/>
          <p:nvPr/>
        </p:nvCxnSpPr>
        <p:spPr>
          <a:xfrm>
            <a:off x="0" y="6096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851" y="5477136"/>
            <a:ext cx="1200149" cy="1371599"/>
          </a:xfrm>
          <a:prstGeom prst="rect">
            <a:avLst/>
          </a:prstGeom>
        </p:spPr>
      </p:pic>
      <p:sp>
        <p:nvSpPr>
          <p:cNvPr id="4" name="AutoShape 2" descr="Image result for storm drain pain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84577" y="762000"/>
            <a:ext cx="4264026" cy="369332"/>
          </a:xfrm>
          <a:prstGeom prst="rect">
            <a:avLst/>
          </a:prstGeom>
          <a:noFill/>
        </p:spPr>
        <p:txBody>
          <a:bodyPr wrap="square" rtlCol="0">
            <a:spAutoFit/>
          </a:bodyPr>
          <a:lstStyle/>
          <a:p>
            <a:r>
              <a:rPr lang="en-US" b="1" dirty="0" smtClean="0"/>
              <a:t>MAMSWaP 2018/19 Stormwater Survey </a:t>
            </a:r>
            <a:endParaRPr lang="en-US" b="1"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6" y="1192531"/>
            <a:ext cx="2207100" cy="2922269"/>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352800" y="1152559"/>
            <a:ext cx="5791200" cy="5632311"/>
          </a:xfrm>
          <a:prstGeom prst="rect">
            <a:avLst/>
          </a:prstGeom>
          <a:noFill/>
        </p:spPr>
        <p:txBody>
          <a:bodyPr wrap="square" rtlCol="0">
            <a:spAutoFit/>
          </a:bodyPr>
          <a:lstStyle/>
          <a:p>
            <a:r>
              <a:rPr lang="en-US" b="1" u="sng" dirty="0" smtClean="0"/>
              <a:t>Highlights:</a:t>
            </a:r>
          </a:p>
          <a:p>
            <a:pPr marL="285750" indent="-285750">
              <a:buFont typeface="Arial" panose="020B0604020202020204" pitchFamily="34" charset="0"/>
              <a:buChar char="•"/>
            </a:pPr>
            <a:r>
              <a:rPr lang="en-US" dirty="0" smtClean="0"/>
              <a:t>Mailed random sample survey- 431 responses (29%)</a:t>
            </a:r>
          </a:p>
          <a:p>
            <a:pPr marL="285750" indent="-285750">
              <a:buFont typeface="Arial" panose="020B0604020202020204" pitchFamily="34" charset="0"/>
              <a:buChar char="•"/>
            </a:pPr>
            <a:r>
              <a:rPr lang="en-US" dirty="0" smtClean="0"/>
              <a:t>Do you live in a watershed? 49% responded “Yes”, 33% “Don’t Know”, 18% “No”</a:t>
            </a:r>
          </a:p>
          <a:p>
            <a:pPr marL="285750" indent="-285750">
              <a:buFont typeface="Arial" panose="020B0604020202020204" pitchFamily="34" charset="0"/>
              <a:buChar char="•"/>
            </a:pPr>
            <a:r>
              <a:rPr lang="en-US" dirty="0" smtClean="0"/>
              <a:t>Where does </a:t>
            </a:r>
            <a:r>
              <a:rPr lang="en-US" dirty="0" err="1" smtClean="0"/>
              <a:t>stormwater</a:t>
            </a:r>
            <a:r>
              <a:rPr lang="en-US" dirty="0" smtClean="0"/>
              <a:t> runoff go? 19% responded to a municipal sewerage treatment plant</a:t>
            </a:r>
          </a:p>
          <a:p>
            <a:pPr marL="285750" indent="-285750">
              <a:buFont typeface="Arial" panose="020B0604020202020204" pitchFamily="34" charset="0"/>
              <a:buChar char="•"/>
            </a:pPr>
            <a:r>
              <a:rPr lang="en-US" dirty="0" smtClean="0"/>
              <a:t>Main impacts of </a:t>
            </a:r>
            <a:r>
              <a:rPr lang="en-US" dirty="0" err="1" smtClean="0"/>
              <a:t>stormwater</a:t>
            </a:r>
            <a:r>
              <a:rPr lang="en-US" dirty="0" smtClean="0"/>
              <a:t> runoff – Flooding #1 answer</a:t>
            </a:r>
          </a:p>
          <a:p>
            <a:pPr marL="285750" indent="-285750">
              <a:buFont typeface="Arial" panose="020B0604020202020204" pitchFamily="34" charset="0"/>
              <a:buChar char="•"/>
            </a:pPr>
            <a:r>
              <a:rPr lang="en-US" dirty="0" smtClean="0"/>
              <a:t>Willingness to take actions (somewhat or very willing):</a:t>
            </a:r>
          </a:p>
          <a:p>
            <a:r>
              <a:rPr lang="en-US" dirty="0"/>
              <a:t>	</a:t>
            </a:r>
            <a:r>
              <a:rPr lang="en-US" dirty="0" smtClean="0"/>
              <a:t>-</a:t>
            </a:r>
            <a:r>
              <a:rPr lang="en-US" dirty="0"/>
              <a:t>56%- incorporate native plants</a:t>
            </a:r>
          </a:p>
          <a:p>
            <a:r>
              <a:rPr lang="en-US" dirty="0"/>
              <a:t>	</a:t>
            </a:r>
            <a:r>
              <a:rPr lang="en-US" dirty="0" smtClean="0"/>
              <a:t>-60%- aerate lawn</a:t>
            </a:r>
          </a:p>
          <a:p>
            <a:r>
              <a:rPr lang="en-US" dirty="0"/>
              <a:t>	</a:t>
            </a:r>
            <a:r>
              <a:rPr lang="en-US" dirty="0" smtClean="0"/>
              <a:t>-58% -install rain barrel</a:t>
            </a:r>
          </a:p>
          <a:p>
            <a:r>
              <a:rPr lang="en-US" dirty="0"/>
              <a:t>	</a:t>
            </a:r>
            <a:r>
              <a:rPr lang="en-US" dirty="0" smtClean="0"/>
              <a:t>-40%- remove street leaves before rain</a:t>
            </a:r>
          </a:p>
          <a:p>
            <a:r>
              <a:rPr lang="en-US" dirty="0"/>
              <a:t>	</a:t>
            </a:r>
            <a:r>
              <a:rPr lang="en-US" b="1" dirty="0" smtClean="0"/>
              <a:t>-61%- Adopt a Storm Drain***</a:t>
            </a:r>
          </a:p>
          <a:p>
            <a:r>
              <a:rPr lang="en-US" b="1" dirty="0"/>
              <a:t>	</a:t>
            </a:r>
            <a:r>
              <a:rPr lang="en-US" b="1" dirty="0" smtClean="0"/>
              <a:t>-73%- report spills***</a:t>
            </a:r>
          </a:p>
          <a:p>
            <a:r>
              <a:rPr lang="en-US" dirty="0"/>
              <a:t>	</a:t>
            </a:r>
            <a:r>
              <a:rPr lang="en-US" dirty="0" smtClean="0"/>
              <a:t>-45%- stop using winter salt</a:t>
            </a:r>
          </a:p>
          <a:p>
            <a:r>
              <a:rPr lang="en-US" dirty="0"/>
              <a:t>	</a:t>
            </a:r>
            <a:r>
              <a:rPr lang="en-US" dirty="0" smtClean="0"/>
              <a:t>-58%- install a rain garden</a:t>
            </a:r>
          </a:p>
          <a:p>
            <a:pPr marL="285750" indent="-285750">
              <a:buFont typeface="Arial" panose="020B0604020202020204" pitchFamily="34" charset="0"/>
              <a:buChar char="•"/>
            </a:pPr>
            <a:r>
              <a:rPr lang="en-US" dirty="0" smtClean="0"/>
              <a:t>43% of respondents wouldn’t know who to </a:t>
            </a:r>
          </a:p>
          <a:p>
            <a:r>
              <a:rPr lang="en-US" dirty="0" smtClean="0"/>
              <a:t>      contact if they noticed a spill to a storm drain</a:t>
            </a:r>
          </a:p>
          <a:p>
            <a:r>
              <a:rPr lang="en-US" dirty="0"/>
              <a:t>	</a:t>
            </a:r>
            <a:endParaRPr lang="en-US" dirty="0" smtClean="0"/>
          </a:p>
          <a:p>
            <a:endParaRPr lang="en-US" dirty="0"/>
          </a:p>
        </p:txBody>
      </p:sp>
      <p:pic>
        <p:nvPicPr>
          <p:cNvPr id="2" name="Picture 1"/>
          <p:cNvPicPr>
            <a:picLocks noChangeAspect="1"/>
          </p:cNvPicPr>
          <p:nvPr/>
        </p:nvPicPr>
        <p:blipFill>
          <a:blip r:embed="rId5"/>
          <a:stretch>
            <a:fillRect/>
          </a:stretch>
        </p:blipFill>
        <p:spPr>
          <a:xfrm>
            <a:off x="811496" y="3933618"/>
            <a:ext cx="2236504" cy="2805517"/>
          </a:xfrm>
          <a:prstGeom prst="rect">
            <a:avLst/>
          </a:prstGeom>
          <a:ln w="28575">
            <a:solidFill>
              <a:schemeClr val="tx1"/>
            </a:solidFill>
          </a:ln>
        </p:spPr>
      </p:pic>
    </p:spTree>
    <p:extLst>
      <p:ext uri="{BB962C8B-B14F-4D97-AF65-F5344CB8AC3E}">
        <p14:creationId xmlns:p14="http://schemas.microsoft.com/office/powerpoint/2010/main" val="277168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0" indent="0" algn="ctr">
              <a:buNone/>
            </a:pPr>
            <a:endParaRPr lang="en-US" dirty="0" smtClean="0"/>
          </a:p>
          <a:p>
            <a:pPr marL="0" indent="0" algn="ctr">
              <a:buNone/>
            </a:pPr>
            <a:r>
              <a:rPr lang="en-US" sz="3000" b="1" dirty="0" smtClean="0"/>
              <a:t>Questions?</a:t>
            </a:r>
          </a:p>
          <a:p>
            <a:pPr marL="0" indent="0" algn="ctr">
              <a:buNone/>
            </a:pPr>
            <a:endParaRPr lang="en-US" sz="2000" b="1" dirty="0" smtClean="0"/>
          </a:p>
          <a:p>
            <a:pPr marL="0" indent="0" algn="ctr">
              <a:spcBef>
                <a:spcPts val="0"/>
              </a:spcBef>
              <a:buNone/>
            </a:pPr>
            <a:r>
              <a:rPr lang="en-US" sz="2500" dirty="0" smtClean="0"/>
              <a:t>Your Name</a:t>
            </a:r>
          </a:p>
          <a:p>
            <a:pPr marL="0" indent="0" algn="ctr">
              <a:spcBef>
                <a:spcPts val="0"/>
              </a:spcBef>
              <a:buNone/>
            </a:pPr>
            <a:r>
              <a:rPr lang="en-US" sz="2500" dirty="0" smtClean="0"/>
              <a:t>Your </a:t>
            </a:r>
            <a:r>
              <a:rPr lang="en-US" sz="2500" smtClean="0"/>
              <a:t>Contact Information</a:t>
            </a:r>
            <a:endParaRPr lang="en-US" sz="2500" dirty="0" smtClean="0"/>
          </a:p>
          <a:p>
            <a:pPr marL="0" indent="0" algn="ctr">
              <a:spcBef>
                <a:spcPts val="0"/>
              </a:spcBef>
              <a:buNone/>
            </a:pPr>
            <a:endParaRPr lang="en-US" sz="2500" dirty="0" smtClean="0">
              <a:hlinkClick r:id="rId3"/>
            </a:endParaRPr>
          </a:p>
          <a:p>
            <a:pPr marL="0" indent="0" algn="ctr">
              <a:spcBef>
                <a:spcPts val="0"/>
              </a:spcBef>
              <a:buNone/>
            </a:pPr>
            <a:r>
              <a:rPr lang="en-US" sz="2500" dirty="0" smtClean="0">
                <a:hlinkClick r:id="rId3"/>
              </a:rPr>
              <a:t>www.ripple-effects.com</a:t>
            </a:r>
            <a:r>
              <a:rPr lang="en-US" sz="2500" dirty="0" smtClean="0"/>
              <a:t> </a:t>
            </a:r>
          </a:p>
          <a:p>
            <a:pPr marL="0" indent="0" algn="ctr">
              <a:buNone/>
            </a:pPr>
            <a:endParaRPr lang="en-US" dirty="0" smtClean="0"/>
          </a:p>
          <a:p>
            <a:pPr marL="0" indent="0" algn="ctr">
              <a:buNone/>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3851" y="5476431"/>
            <a:ext cx="1200149" cy="1371599"/>
          </a:xfrm>
          <a:prstGeom prst="rect">
            <a:avLst/>
          </a:prstGeom>
        </p:spPr>
      </p:pic>
    </p:spTree>
    <p:extLst>
      <p:ext uri="{BB962C8B-B14F-4D97-AF65-F5344CB8AC3E}">
        <p14:creationId xmlns:p14="http://schemas.microsoft.com/office/powerpoint/2010/main" val="325668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698"/>
            <a:ext cx="9144000" cy="685800"/>
          </a:xfrm>
          <a:prstGeom prst="rect">
            <a:avLst/>
          </a:prstGeom>
          <a:solidFill>
            <a:srgbClr val="03B4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050145" y="33114"/>
            <a:ext cx="4586512" cy="923330"/>
          </a:xfrm>
          <a:prstGeom prst="rect">
            <a:avLst/>
          </a:prstGeom>
        </p:spPr>
        <p:txBody>
          <a:bodyPr wrap="none" numCol="1">
            <a:spAutoFit/>
          </a:bodyPr>
          <a:lstStyle/>
          <a:p>
            <a:pPr algn="ctr"/>
            <a:r>
              <a:rPr lang="en-US" sz="2700" b="1" dirty="0" smtClean="0">
                <a:latin typeface="Century Gothic" panose="020B0502020202020204" pitchFamily="34" charset="0"/>
              </a:rPr>
              <a:t>Problem- Too much runoff!</a:t>
            </a:r>
          </a:p>
          <a:p>
            <a:endParaRPr lang="en-US" sz="2700" b="1" dirty="0">
              <a:latin typeface="Century Gothic" panose="020B0502020202020204" pitchFamily="34" charset="0"/>
            </a:endParaRPr>
          </a:p>
        </p:txBody>
      </p:sp>
      <p:pic>
        <p:nvPicPr>
          <p:cNvPr id="20" name="Picture 2" descr="\\Client\F$\DNR\Urban runoff\RainScapingIowa\Driveway runoff.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55" t="25523" r="11328" b="9776"/>
          <a:stretch/>
        </p:blipFill>
        <p:spPr>
          <a:xfrm>
            <a:off x="112926" y="1543873"/>
            <a:ext cx="4862167" cy="35401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p:cNvSpPr txBox="1">
            <a:spLocks noChangeArrowheads="1"/>
          </p:cNvSpPr>
          <p:nvPr/>
        </p:nvSpPr>
        <p:spPr>
          <a:xfrm rot="21247998">
            <a:off x="138373" y="4599753"/>
            <a:ext cx="2343616"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116083"/>
                </a:solidFill>
                <a:effectLst/>
                <a:latin typeface="Century Gothic" pitchFamily="34" charset="0"/>
                <a:cs typeface="Arial" pitchFamily="34" charset="0"/>
              </a:rPr>
              <a:t>Image: </a:t>
            </a:r>
            <a:r>
              <a:rPr kumimoji="0" lang="en-US" sz="1000" b="0" i="1" u="none" strike="noStrike" cap="none" normalizeH="0" baseline="0" dirty="0" err="1" smtClean="0">
                <a:ln>
                  <a:noFill/>
                </a:ln>
                <a:solidFill>
                  <a:srgbClr val="116083"/>
                </a:solidFill>
                <a:effectLst/>
                <a:latin typeface="Century Gothic" pitchFamily="34" charset="0"/>
                <a:cs typeface="Arial" pitchFamily="34" charset="0"/>
              </a:rPr>
              <a:t>Rainscaping</a:t>
            </a:r>
            <a:r>
              <a:rPr kumimoji="0" lang="en-US" sz="1000" b="0" i="1" u="none" strike="noStrike" cap="none" normalizeH="0" baseline="0" dirty="0" smtClean="0">
                <a:ln>
                  <a:noFill/>
                </a:ln>
                <a:solidFill>
                  <a:srgbClr val="116083"/>
                </a:solidFill>
                <a:effectLst/>
                <a:latin typeface="Century Gothic" pitchFamily="34" charset="0"/>
                <a:cs typeface="Arial" pitchFamily="34" charset="0"/>
              </a:rPr>
              <a:t> Iowa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4343400" y="921342"/>
            <a:ext cx="4495800" cy="3785652"/>
          </a:xfrm>
          <a:prstGeom prst="rect">
            <a:avLst/>
          </a:prstGeom>
        </p:spPr>
        <p:txBody>
          <a:bodyPr wrap="square" numCol="1">
            <a:spAutoFit/>
          </a:bodyPr>
          <a:lstStyle/>
          <a:p>
            <a:r>
              <a:rPr lang="en-US" sz="2000" b="1" dirty="0" smtClean="0">
                <a:latin typeface="Century Gothic" panose="020B0502020202020204" pitchFamily="34" charset="0"/>
              </a:rPr>
              <a:t>How much water runs off an average home when it rains 1”?</a:t>
            </a:r>
          </a:p>
          <a:p>
            <a:endParaRPr lang="en-US" sz="2000" b="1" dirty="0">
              <a:latin typeface="Century Gothic" panose="020B0502020202020204" pitchFamily="34" charset="0"/>
            </a:endParaRPr>
          </a:p>
          <a:p>
            <a:pPr algn="ctr"/>
            <a:r>
              <a:rPr lang="en-US" sz="2000" b="1" u="sng" dirty="0" smtClean="0">
                <a:latin typeface="Century Gothic" panose="020B0502020202020204" pitchFamily="34" charset="0"/>
              </a:rPr>
              <a:t>Roof-1800 ft2</a:t>
            </a: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rPr>
              <a:t> </a:t>
            </a:r>
            <a:r>
              <a:rPr lang="en-US" sz="2000" b="1" dirty="0" smtClean="0">
                <a:latin typeface="Century Gothic" panose="020B0502020202020204" pitchFamily="34" charset="0"/>
              </a:rPr>
              <a:t> 1800 ft2 = 259,200 in2</a:t>
            </a:r>
          </a:p>
          <a:p>
            <a:pPr algn="ctr"/>
            <a:endParaRPr lang="en-US" sz="2000" b="1" dirty="0">
              <a:latin typeface="Century Gothic" panose="020B0502020202020204" pitchFamily="34" charset="0"/>
            </a:endParaRPr>
          </a:p>
          <a:p>
            <a:pPr algn="ctr"/>
            <a:r>
              <a:rPr lang="en-US" sz="2000" b="1" dirty="0" smtClean="0">
                <a:latin typeface="Century Gothic" panose="020B0502020202020204" pitchFamily="34" charset="0"/>
              </a:rPr>
              <a:t>259,000 in2 x 1in= 259,000 in3</a:t>
            </a:r>
          </a:p>
          <a:p>
            <a:pPr algn="ctr"/>
            <a:endParaRPr lang="en-US" sz="2000" b="1" dirty="0">
              <a:latin typeface="Century Gothic" panose="020B0502020202020204" pitchFamily="34" charset="0"/>
            </a:endParaRPr>
          </a:p>
          <a:p>
            <a:pPr algn="ctr"/>
            <a:r>
              <a:rPr lang="en-US" sz="2000" b="1" dirty="0" smtClean="0">
                <a:latin typeface="Century Gothic" panose="020B0502020202020204" pitchFamily="34" charset="0"/>
              </a:rPr>
              <a:t>      259,000 in3 * 1 gallon/231 in3=</a:t>
            </a:r>
          </a:p>
          <a:p>
            <a:pPr algn="ctr"/>
            <a:endParaRPr lang="en-US" sz="2000" b="1" dirty="0">
              <a:latin typeface="Century Gothic" panose="020B0502020202020204" pitchFamily="34" charset="0"/>
            </a:endParaRPr>
          </a:p>
          <a:p>
            <a:endParaRPr lang="en-US" sz="2000" b="1" dirty="0" smtClean="0">
              <a:latin typeface="Century Gothic" panose="020B0502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3851" y="5476431"/>
            <a:ext cx="1200149" cy="1371599"/>
          </a:xfrm>
          <a:prstGeom prst="rect">
            <a:avLst/>
          </a:prstGeom>
        </p:spPr>
      </p:pic>
      <p:pic>
        <p:nvPicPr>
          <p:cNvPr id="17" name="Picture 6" descr="Image result for gallon of mil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608286" y="4384488"/>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77142" y="5070288"/>
            <a:ext cx="3042749" cy="477054"/>
          </a:xfrm>
          <a:prstGeom prst="rect">
            <a:avLst/>
          </a:prstGeom>
          <a:noFill/>
        </p:spPr>
        <p:txBody>
          <a:bodyPr wrap="square" numCol="1" rtlCol="0">
            <a:spAutoFit/>
          </a:bodyPr>
          <a:lstStyle/>
          <a:p>
            <a:pPr algn="ctr"/>
            <a:r>
              <a:rPr lang="en-US" sz="2500" b="1" dirty="0" smtClean="0"/>
              <a:t>1,122 gallons!!!</a:t>
            </a:r>
            <a:endParaRPr lang="en-US" sz="2500" b="1" dirty="0"/>
          </a:p>
        </p:txBody>
      </p:sp>
      <p:sp>
        <p:nvSpPr>
          <p:cNvPr id="2" name="TextBox 1"/>
          <p:cNvSpPr txBox="1"/>
          <p:nvPr/>
        </p:nvSpPr>
        <p:spPr>
          <a:xfrm>
            <a:off x="133719" y="5973744"/>
            <a:ext cx="7638681" cy="707886"/>
          </a:xfrm>
          <a:prstGeom prst="rect">
            <a:avLst/>
          </a:prstGeom>
          <a:solidFill>
            <a:schemeClr val="accent5">
              <a:lumMod val="60000"/>
              <a:lumOff val="40000"/>
            </a:schemeClr>
          </a:solidFill>
          <a:ln>
            <a:solidFill>
              <a:schemeClr val="accent1"/>
            </a:solidFill>
          </a:ln>
        </p:spPr>
        <p:txBody>
          <a:bodyPr wrap="square" numCol="1" rtlCol="0">
            <a:spAutoFit/>
          </a:bodyPr>
          <a:lstStyle/>
          <a:p>
            <a:pPr algn="ctr"/>
            <a:r>
              <a:rPr lang="en-US" sz="2000" b="1" u="sng" dirty="0" smtClean="0"/>
              <a:t>How much water runs off your home? </a:t>
            </a:r>
          </a:p>
          <a:p>
            <a:pPr algn="ctr"/>
            <a:r>
              <a:rPr lang="en-US" sz="2000" b="1" dirty="0" smtClean="0">
                <a:hlinkClick r:id="rId6"/>
              </a:rPr>
              <a:t>https</a:t>
            </a:r>
            <a:r>
              <a:rPr lang="en-US" sz="2000" b="1" dirty="0">
                <a:hlinkClick r:id="rId6"/>
              </a:rPr>
              <a:t>://water.usgs.gov/edu/activity-howmuchrain.html</a:t>
            </a:r>
            <a:endParaRPr lang="en-US" sz="2000" b="1" dirty="0"/>
          </a:p>
        </p:txBody>
      </p:sp>
    </p:spTree>
    <p:extLst>
      <p:ext uri="{BB962C8B-B14F-4D97-AF65-F5344CB8AC3E}">
        <p14:creationId xmlns:p14="http://schemas.microsoft.com/office/powerpoint/2010/main" val="418612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
          </a:xfrm>
          <a:prstGeom prst="rect">
            <a:avLst/>
          </a:prstGeom>
          <a:solidFill>
            <a:srgbClr val="03B4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71800" y="116845"/>
            <a:ext cx="3539752" cy="507831"/>
          </a:xfrm>
          <a:prstGeom prst="rect">
            <a:avLst/>
          </a:prstGeom>
        </p:spPr>
        <p:txBody>
          <a:bodyPr wrap="none">
            <a:spAutoFit/>
          </a:bodyPr>
          <a:lstStyle/>
          <a:p>
            <a:r>
              <a:rPr lang="en-US" sz="2700" b="1" dirty="0" smtClean="0">
                <a:latin typeface="Century Gothic" panose="020B0502020202020204" pitchFamily="34" charset="0"/>
              </a:rPr>
              <a:t>Goal: Reduce runoff</a:t>
            </a:r>
            <a:endParaRPr lang="en-US" sz="2700" b="1" dirty="0">
              <a:latin typeface="Century Gothic" panose="020B0502020202020204" pitchFamily="34" charset="0"/>
            </a:endParaRPr>
          </a:p>
        </p:txBody>
      </p:sp>
      <p:pic>
        <p:nvPicPr>
          <p:cNvPr id="1026" name="Picture 2" descr="Image result for native prairie"/>
          <p:cNvPicPr>
            <a:picLocks noChangeAspect="1" noChangeArrowheads="1"/>
          </p:cNvPicPr>
          <p:nvPr/>
        </p:nvPicPr>
        <p:blipFill rotWithShape="1">
          <a:blip r:embed="rId3">
            <a:extLst>
              <a:ext uri="{28A0092B-C50C-407E-A947-70E740481C1C}">
                <a14:useLocalDpi xmlns:a14="http://schemas.microsoft.com/office/drawing/2010/main" val="0"/>
              </a:ext>
            </a:extLst>
          </a:blip>
          <a:srcRect l="11024"/>
          <a:stretch/>
        </p:blipFill>
        <p:spPr bwMode="auto">
          <a:xfrm>
            <a:off x="4571999" y="1431925"/>
            <a:ext cx="4572001" cy="342718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7"/>
          <p:cNvSpPr>
            <a:spLocks noChangeArrowheads="1"/>
          </p:cNvSpPr>
          <p:nvPr/>
        </p:nvSpPr>
        <p:spPr bwMode="auto">
          <a:xfrm flipH="1" flipV="1">
            <a:off x="890149" y="5462430"/>
            <a:ext cx="2438400" cy="1219200"/>
          </a:xfrm>
          <a:prstGeom prst="wedgeRoundRectCallout">
            <a:avLst>
              <a:gd name="adj1" fmla="val -43685"/>
              <a:gd name="adj2" fmla="val 9869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defRPr/>
            </a:pPr>
            <a:r>
              <a:rPr lang="en-US" altLang="en-US" sz="2800" dirty="0">
                <a:effectLst>
                  <a:outerShdw blurRad="38100" dist="38100" dir="2700000" algn="tl">
                    <a:srgbClr val="000000"/>
                  </a:outerShdw>
                </a:effectLst>
                <a:latin typeface="Century Gothic" panose="020B0502020202020204" pitchFamily="34" charset="0"/>
              </a:rPr>
              <a:t>Need to make this</a:t>
            </a:r>
          </a:p>
        </p:txBody>
      </p:sp>
      <p:sp>
        <p:nvSpPr>
          <p:cNvPr id="15" name="AutoShape 18"/>
          <p:cNvSpPr>
            <a:spLocks noChangeArrowheads="1"/>
          </p:cNvSpPr>
          <p:nvPr/>
        </p:nvSpPr>
        <p:spPr bwMode="auto">
          <a:xfrm flipH="1" flipV="1">
            <a:off x="5029200" y="5407269"/>
            <a:ext cx="2438400" cy="1219200"/>
          </a:xfrm>
          <a:prstGeom prst="wedgeRoundRectCallout">
            <a:avLst>
              <a:gd name="adj1" fmla="val 39583"/>
              <a:gd name="adj2" fmla="val 9375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defRPr/>
            </a:pPr>
            <a:r>
              <a:rPr lang="en-US" altLang="en-US" sz="2800" dirty="0">
                <a:effectLst>
                  <a:outerShdw blurRad="38100" dist="38100" dir="2700000" algn="tl">
                    <a:srgbClr val="000000"/>
                  </a:outerShdw>
                </a:effectLst>
                <a:latin typeface="Century Gothic" panose="020B0502020202020204" pitchFamily="34" charset="0"/>
              </a:rPr>
              <a:t>Act more like this</a:t>
            </a:r>
          </a:p>
        </p:txBody>
      </p:sp>
      <p:pic>
        <p:nvPicPr>
          <p:cNvPr id="16" name="Picture 23" descr="city aerial-CWP"/>
          <p:cNvPicPr>
            <a:picLocks noChangeAspect="1" noChangeArrowheads="1"/>
          </p:cNvPicPr>
          <p:nvPr/>
        </p:nvPicPr>
        <p:blipFill>
          <a:blip r:embed="rId4">
            <a:extLst>
              <a:ext uri="{28A0092B-C50C-407E-A947-70E740481C1C}">
                <a14:useLocalDpi xmlns:a14="http://schemas.microsoft.com/office/drawing/2010/main" val="0"/>
              </a:ext>
            </a:extLst>
          </a:blip>
          <a:srcRect r="27438" b="16628"/>
          <a:stretch>
            <a:fillRect/>
          </a:stretch>
        </p:blipFill>
        <p:spPr>
          <a:xfrm>
            <a:off x="0" y="1431925"/>
            <a:ext cx="4533900" cy="3438525"/>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4" name="Straight Connector 13"/>
          <p:cNvCxnSpPr/>
          <p:nvPr/>
        </p:nvCxnSpPr>
        <p:spPr>
          <a:xfrm>
            <a:off x="0" y="6858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3851" y="5476431"/>
            <a:ext cx="1200149" cy="1371599"/>
          </a:xfrm>
          <a:prstGeom prst="rect">
            <a:avLst/>
          </a:prstGeom>
        </p:spPr>
      </p:pic>
    </p:spTree>
    <p:extLst>
      <p:ext uri="{BB962C8B-B14F-4D97-AF65-F5344CB8AC3E}">
        <p14:creationId xmlns:p14="http://schemas.microsoft.com/office/powerpoint/2010/main" val="114596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
          </a:xfrm>
          <a:prstGeom prst="rect">
            <a:avLst/>
          </a:prstGeom>
          <a:solidFill>
            <a:srgbClr val="03B4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76678" y="71013"/>
            <a:ext cx="4216219" cy="923330"/>
          </a:xfrm>
          <a:prstGeom prst="rect">
            <a:avLst/>
          </a:prstGeom>
        </p:spPr>
        <p:txBody>
          <a:bodyPr wrap="none" numCol="1">
            <a:spAutoFit/>
          </a:bodyPr>
          <a:lstStyle/>
          <a:p>
            <a:r>
              <a:rPr lang="en-US" sz="2700" b="1" dirty="0" smtClean="0">
                <a:latin typeface="Century Gothic" panose="020B0502020202020204" pitchFamily="34" charset="0"/>
              </a:rPr>
              <a:t>Keep rain where it lands</a:t>
            </a:r>
            <a:endParaRPr lang="en-US" sz="2700" b="1" dirty="0">
              <a:latin typeface="Century Gothic" panose="020B0502020202020204" pitchFamily="34" charset="0"/>
            </a:endParaRPr>
          </a:p>
          <a:p>
            <a:endParaRPr lang="en-US" sz="2700" b="1" dirty="0">
              <a:latin typeface="Century Gothic" panose="020B0502020202020204" pitchFamily="34" charset="0"/>
            </a:endParaRPr>
          </a:p>
        </p:txBody>
      </p:sp>
      <p:sp>
        <p:nvSpPr>
          <p:cNvPr id="12" name="Rectangle 5"/>
          <p:cNvSpPr>
            <a:spLocks noChangeArrowheads="1"/>
          </p:cNvSpPr>
          <p:nvPr/>
        </p:nvSpPr>
        <p:spPr>
          <a:xfrm>
            <a:off x="88687" y="496334"/>
            <a:ext cx="40918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p>
            <a:pPr algn="ctr">
              <a:defRPr/>
            </a:pPr>
            <a:r>
              <a:rPr lang="en-US" sz="2000" dirty="0">
                <a:solidFill>
                  <a:schemeClr val="tx2"/>
                </a:solidFill>
                <a:effectLst>
                  <a:outerShdw blurRad="38100" dist="38100" dir="2700000" algn="tl">
                    <a:srgbClr val="000000"/>
                  </a:outerShdw>
                </a:effectLst>
                <a:latin typeface="Century Gothic" panose="020B0502020202020204" pitchFamily="34" charset="0"/>
              </a:rPr>
              <a:t/>
            </a:r>
            <a:br>
              <a:rPr lang="en-US" sz="2000" dirty="0">
                <a:solidFill>
                  <a:schemeClr val="tx2"/>
                </a:solidFill>
                <a:effectLst>
                  <a:outerShdw blurRad="38100" dist="38100" dir="2700000" algn="tl">
                    <a:srgbClr val="000000"/>
                  </a:outerShdw>
                </a:effectLst>
                <a:latin typeface="Century Gothic" panose="020B0502020202020204" pitchFamily="34" charset="0"/>
              </a:rPr>
            </a:br>
            <a:r>
              <a:rPr lang="en-US" sz="2000" b="1" dirty="0">
                <a:latin typeface="Century Gothic" panose="020B0502020202020204" pitchFamily="34" charset="0"/>
              </a:rPr>
              <a:t>Replace some turf with Native Gardens or Rain Gardens</a:t>
            </a:r>
          </a:p>
        </p:txBody>
      </p:sp>
      <p:sp>
        <p:nvSpPr>
          <p:cNvPr id="15" name="Rectangle 12"/>
          <p:cNvSpPr>
            <a:spLocks noChangeArrowheads="1"/>
          </p:cNvSpPr>
          <p:nvPr/>
        </p:nvSpPr>
        <p:spPr>
          <a:xfrm>
            <a:off x="5372100" y="4622800"/>
            <a:ext cx="3581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1">
            <a:spAutoFit/>
          </a:bodyPr>
          <a:lstStyle/>
          <a:p>
            <a:pPr algn="ctr">
              <a:defRPr/>
            </a:pPr>
            <a:r>
              <a:rPr lang="en-US" sz="2800" dirty="0">
                <a:solidFill>
                  <a:schemeClr val="tx2"/>
                </a:solidFill>
                <a:effectLst>
                  <a:outerShdw blurRad="38100" dist="38100" dir="2700000" algn="tl">
                    <a:srgbClr val="000000"/>
                  </a:outerShdw>
                </a:effectLst>
                <a:latin typeface="Century Gothic" panose="020B0502020202020204" pitchFamily="34" charset="0"/>
              </a:rPr>
              <a:t/>
            </a:r>
            <a:br>
              <a:rPr lang="en-US" sz="2800" dirty="0">
                <a:solidFill>
                  <a:schemeClr val="tx2"/>
                </a:solidFill>
                <a:effectLst>
                  <a:outerShdw blurRad="38100" dist="38100" dir="2700000" algn="tl">
                    <a:srgbClr val="000000"/>
                  </a:outerShdw>
                </a:effectLst>
                <a:latin typeface="Century Gothic" panose="020B0502020202020204" pitchFamily="34" charset="0"/>
              </a:rPr>
            </a:br>
            <a:r>
              <a:rPr lang="en-US" sz="2800" dirty="0">
                <a:solidFill>
                  <a:schemeClr val="tx2"/>
                </a:solidFill>
                <a:effectLst>
                  <a:outerShdw blurRad="38100" dist="38100" dir="2700000" algn="tl">
                    <a:srgbClr val="000000"/>
                  </a:outerShdw>
                </a:effectLst>
                <a:latin typeface="Century Gothic" panose="020B0502020202020204" pitchFamily="34" charset="0"/>
              </a:rPr>
              <a:t> </a:t>
            </a:r>
            <a:endParaRPr lang="en-US" sz="2800" b="1" dirty="0">
              <a:latin typeface="Century Gothic" panose="020B0502020202020204" pitchFamily="34" charset="0"/>
            </a:endParaRPr>
          </a:p>
        </p:txBody>
      </p:sp>
      <p:pic>
        <p:nvPicPr>
          <p:cNvPr id="16" name="Picture 16" descr="153_53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62847" y="4276462"/>
            <a:ext cx="1800225" cy="2399937"/>
          </a:xfrm>
          <a:prstGeom prst="rect">
            <a:avLst/>
          </a:prstGeom>
          <a:solidFill>
            <a:schemeClr val="accent2"/>
          </a:solidFill>
          <a:ln w="12700">
            <a:solidFill>
              <a:srgbClr val="000000"/>
            </a:solidFill>
            <a:miter lim="800000"/>
            <a:headEnd/>
            <a:tailEnd/>
          </a:ln>
          <a:effectLst>
            <a:outerShdw dist="107763" dir="2700000" algn="ctr" rotWithShape="0">
              <a:schemeClr val="bg2">
                <a:alpha val="50000"/>
              </a:schemeClr>
            </a:outerShdw>
          </a:effectLst>
        </p:spPr>
      </p:pic>
      <p:sp>
        <p:nvSpPr>
          <p:cNvPr id="20" name="Rectangle 19"/>
          <p:cNvSpPr/>
          <p:nvPr/>
        </p:nvSpPr>
        <p:spPr>
          <a:xfrm>
            <a:off x="4125486" y="837638"/>
            <a:ext cx="4836580" cy="400110"/>
          </a:xfrm>
          <a:prstGeom prst="rect">
            <a:avLst/>
          </a:prstGeom>
        </p:spPr>
        <p:txBody>
          <a:bodyPr wrap="none" numCol="1">
            <a:spAutoFit/>
          </a:bodyPr>
          <a:lstStyle/>
          <a:p>
            <a:r>
              <a:rPr lang="en-US" sz="2000" b="1" dirty="0" smtClean="0">
                <a:latin typeface="Century Gothic" panose="020B0502020202020204" pitchFamily="34" charset="0"/>
              </a:rPr>
              <a:t>Redirect downspouts to natural areas</a:t>
            </a:r>
            <a:endParaRPr lang="en-US" sz="2000" b="1" dirty="0">
              <a:latin typeface="Century Gothic" panose="020B0502020202020204" pitchFamily="34" charset="0"/>
            </a:endParaRPr>
          </a:p>
        </p:txBody>
      </p:sp>
      <p:pic>
        <p:nvPicPr>
          <p:cNvPr id="21" name="Picture 6" descr="Turning a downspout from a paved surface like a driveway to a lawn or other vegetated area is a simple way to reduce the flow of stormwater runoff. Photo: N.C. Coastal Fed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76226" y="1375153"/>
            <a:ext cx="1962496" cy="253225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72382" y="3752791"/>
            <a:ext cx="2630848" cy="400110"/>
          </a:xfrm>
          <a:prstGeom prst="rect">
            <a:avLst/>
          </a:prstGeom>
        </p:spPr>
        <p:txBody>
          <a:bodyPr wrap="none" numCol="1">
            <a:spAutoFit/>
          </a:bodyPr>
          <a:lstStyle/>
          <a:p>
            <a:r>
              <a:rPr lang="en-US" sz="2000" b="1" dirty="0" smtClean="0">
                <a:latin typeface="Century Gothic" panose="020B0502020202020204" pitchFamily="34" charset="0"/>
              </a:rPr>
              <a:t>Install a Rain Barrels</a:t>
            </a:r>
            <a:endParaRPr lang="en-US" sz="2000" b="1" dirty="0">
              <a:latin typeface="Century Gothic" panose="020B0502020202020204" pitchFamily="34" charset="0"/>
            </a:endParaRPr>
          </a:p>
        </p:txBody>
      </p:sp>
      <p:cxnSp>
        <p:nvCxnSpPr>
          <p:cNvPr id="19" name="Straight Connector 18"/>
          <p:cNvCxnSpPr/>
          <p:nvPr/>
        </p:nvCxnSpPr>
        <p:spPr>
          <a:xfrm>
            <a:off x="0" y="6858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3851" y="5476431"/>
            <a:ext cx="1200149" cy="1371599"/>
          </a:xfrm>
          <a:prstGeom prst="rect">
            <a:avLst/>
          </a:prstGeom>
        </p:spPr>
      </p:pic>
      <p:cxnSp>
        <p:nvCxnSpPr>
          <p:cNvPr id="9" name="Straight Connector 8"/>
          <p:cNvCxnSpPr/>
          <p:nvPr/>
        </p:nvCxnSpPr>
        <p:spPr>
          <a:xfrm>
            <a:off x="4633912" y="1688779"/>
            <a:ext cx="1476375" cy="1905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484788" y="1708953"/>
            <a:ext cx="1476375" cy="1905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776" y="1375154"/>
            <a:ext cx="1905000" cy="2486025"/>
          </a:xfrm>
          <a:prstGeom prst="rect">
            <a:avLst/>
          </a:prstGeom>
        </p:spPr>
      </p:pic>
      <p:pic>
        <p:nvPicPr>
          <p:cNvPr id="26" name="Picture 3" descr="H:\WRE\Programs\MAMSWaP\MAMSWAP 2015 on\Campaigns\Plant Dane 2016\DSCF2154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722854" y="1508368"/>
            <a:ext cx="2635003" cy="19762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http://tse1.mm.bing.net/th?&amp;id=OIP.Ma7dda019763ee1bd26e36c1a4d0334cdH0&amp;w=300&amp;h=162&amp;c=0&amp;pid=1.9&amp;rs=0&amp;p=0&amp;r=0">
            <a:hlinkClick r:id="rId8" tooltip="View image detail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3585703" y="4964480"/>
            <a:ext cx="2857500" cy="154305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033252" y="4422281"/>
            <a:ext cx="4358147" cy="400110"/>
          </a:xfrm>
          <a:prstGeom prst="rect">
            <a:avLst/>
          </a:prstGeom>
          <a:noFill/>
        </p:spPr>
        <p:txBody>
          <a:bodyPr wrap="square" numCol="1" rtlCol="0">
            <a:spAutoFit/>
          </a:bodyPr>
          <a:lstStyle/>
          <a:p>
            <a:pPr algn="ctr"/>
            <a:r>
              <a:rPr lang="en-US" sz="2000" b="1" dirty="0" smtClean="0">
                <a:latin typeface="Century Gothic" panose="020B0502020202020204" pitchFamily="34" charset="0"/>
              </a:rPr>
              <a:t>Consider pervious paving options</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256856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923298"/>
          </a:xfrm>
          <a:prstGeom prst="rect">
            <a:avLst/>
          </a:prstGeom>
          <a:solidFill>
            <a:srgbClr val="03B4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5777" r="7023" b="7234"/>
          <a:stretch/>
        </p:blipFill>
        <p:spPr>
          <a:xfrm>
            <a:off x="150039" y="3957115"/>
            <a:ext cx="2816222" cy="188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H:\OLW\Images\Take A Stake\2013 TAS\P102007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89"/>
          <a:stretch/>
        </p:blipFill>
        <p:spPr>
          <a:xfrm>
            <a:off x="6142164" y="1200841"/>
            <a:ext cx="2709952" cy="18295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patchoguevillage.org/IMG/pet%20waste.png"/>
          <p:cNvPicPr>
            <a:picLocks noChangeAspect="1" noChangeArrowheads="1"/>
          </p:cNvPicPr>
          <p:nvPr/>
        </p:nvPicPr>
        <p:blipFill rotWithShape="1">
          <a:blip r:embed="rId5">
            <a:extLst>
              <a:ext uri="{28A0092B-C50C-407E-A947-70E740481C1C}">
                <a14:useLocalDpi xmlns:a14="http://schemas.microsoft.com/office/drawing/2010/main" val="0"/>
              </a:ext>
            </a:extLst>
          </a:blip>
          <a:srcRect l="1849" t="4886" r="1613" b="2432"/>
          <a:stretch/>
        </p:blipFill>
        <p:spPr>
          <a:xfrm>
            <a:off x="2988032" y="1146779"/>
            <a:ext cx="2816224" cy="18835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063" y="25682"/>
            <a:ext cx="8905063" cy="923330"/>
          </a:xfrm>
          <a:prstGeom prst="rect">
            <a:avLst/>
          </a:prstGeom>
        </p:spPr>
        <p:txBody>
          <a:bodyPr wrap="square" numCol="1">
            <a:spAutoFit/>
          </a:bodyPr>
          <a:lstStyle/>
          <a:p>
            <a:pPr algn="ctr"/>
            <a:r>
              <a:rPr lang="en-US" sz="2700" b="1" dirty="0" smtClean="0">
                <a:latin typeface="Century Gothic" panose="020B0502020202020204" pitchFamily="34" charset="0"/>
              </a:rPr>
              <a:t>Make sure only rain goes down </a:t>
            </a:r>
          </a:p>
          <a:p>
            <a:pPr algn="ctr"/>
            <a:r>
              <a:rPr lang="en-US" sz="2700" b="1" dirty="0" smtClean="0">
                <a:latin typeface="Century Gothic" panose="020B0502020202020204" pitchFamily="34" charset="0"/>
              </a:rPr>
              <a:t>the storm drain</a:t>
            </a:r>
          </a:p>
        </p:txBody>
      </p:sp>
      <p:sp>
        <p:nvSpPr>
          <p:cNvPr id="12" name="Rectangle 11"/>
          <p:cNvSpPr/>
          <p:nvPr/>
        </p:nvSpPr>
        <p:spPr>
          <a:xfrm>
            <a:off x="5467238" y="3068703"/>
            <a:ext cx="3676762" cy="923330"/>
          </a:xfrm>
          <a:prstGeom prst="rect">
            <a:avLst/>
          </a:prstGeom>
        </p:spPr>
        <p:txBody>
          <a:bodyPr wrap="square" numCol="1">
            <a:spAutoFit/>
          </a:bodyPr>
          <a:lstStyle/>
          <a:p>
            <a:pPr algn="ctr"/>
            <a:r>
              <a:rPr lang="en-US" b="1" dirty="0" smtClean="0">
                <a:latin typeface="Century Gothic" panose="020B0502020202020204" pitchFamily="34" charset="0"/>
              </a:rPr>
              <a:t>Dispose of Trash and hazardous chemicals properly</a:t>
            </a:r>
          </a:p>
          <a:p>
            <a:pPr algn="ctr"/>
            <a:endParaRPr lang="en-US" b="1" dirty="0">
              <a:latin typeface="Century Gothic" panose="020B0502020202020204" pitchFamily="34" charset="0"/>
            </a:endParaRPr>
          </a:p>
        </p:txBody>
      </p:sp>
      <p:sp>
        <p:nvSpPr>
          <p:cNvPr id="14" name="Rectangle 13"/>
          <p:cNvSpPr/>
          <p:nvPr/>
        </p:nvSpPr>
        <p:spPr>
          <a:xfrm>
            <a:off x="3465951" y="3079713"/>
            <a:ext cx="2111475" cy="369332"/>
          </a:xfrm>
          <a:prstGeom prst="rect">
            <a:avLst/>
          </a:prstGeom>
        </p:spPr>
        <p:txBody>
          <a:bodyPr wrap="none" numCol="1">
            <a:spAutoFit/>
          </a:bodyPr>
          <a:lstStyle/>
          <a:p>
            <a:pPr algn="ctr"/>
            <a:r>
              <a:rPr lang="en-US" b="1" dirty="0" smtClean="0">
                <a:latin typeface="Century Gothic" panose="020B0502020202020204" pitchFamily="34" charset="0"/>
              </a:rPr>
              <a:t>Pick up after pets</a:t>
            </a:r>
            <a:endParaRPr lang="en-US" b="1" dirty="0">
              <a:latin typeface="Century Gothic" panose="020B0502020202020204" pitchFamily="34" charset="0"/>
            </a:endParaRPr>
          </a:p>
        </p:txBody>
      </p:sp>
      <p:sp>
        <p:nvSpPr>
          <p:cNvPr id="16" name="Rectangle 15"/>
          <p:cNvSpPr/>
          <p:nvPr/>
        </p:nvSpPr>
        <p:spPr>
          <a:xfrm>
            <a:off x="124639" y="5980140"/>
            <a:ext cx="2816221" cy="646331"/>
          </a:xfrm>
          <a:prstGeom prst="rect">
            <a:avLst/>
          </a:prstGeom>
        </p:spPr>
        <p:txBody>
          <a:bodyPr wrap="square" numCol="1">
            <a:spAutoFit/>
          </a:bodyPr>
          <a:lstStyle/>
          <a:p>
            <a:pPr algn="ctr"/>
            <a:r>
              <a:rPr lang="en-US" b="1" dirty="0" smtClean="0">
                <a:latin typeface="Century Gothic" panose="020B0502020202020204" pitchFamily="34" charset="0"/>
              </a:rPr>
              <a:t>Use the right amount of salt for safety</a:t>
            </a:r>
            <a:endParaRPr lang="en-US" b="1" dirty="0">
              <a:latin typeface="Century Gothic" panose="020B0502020202020204" pitchFamily="34" charset="0"/>
            </a:endParaRPr>
          </a:p>
        </p:txBody>
      </p:sp>
      <p:sp>
        <p:nvSpPr>
          <p:cNvPr id="21" name="Rectangle 20"/>
          <p:cNvSpPr/>
          <p:nvPr/>
        </p:nvSpPr>
        <p:spPr>
          <a:xfrm>
            <a:off x="2988032" y="6201699"/>
            <a:ext cx="3040036" cy="646331"/>
          </a:xfrm>
          <a:prstGeom prst="rect">
            <a:avLst/>
          </a:prstGeom>
        </p:spPr>
        <p:txBody>
          <a:bodyPr wrap="square" numCol="1">
            <a:spAutoFit/>
          </a:bodyPr>
          <a:lstStyle/>
          <a:p>
            <a:pPr algn="ctr"/>
            <a:r>
              <a:rPr lang="en-US" b="1" dirty="0" smtClean="0">
                <a:latin typeface="Century Gothic" panose="020B0502020202020204" pitchFamily="34" charset="0"/>
              </a:rPr>
              <a:t>Keep Leaves out of the street before the rain</a:t>
            </a:r>
            <a:endParaRPr lang="en-US" b="1" dirty="0">
              <a:latin typeface="Century Gothic" panose="020B0502020202020204" pitchFamily="34" charset="0"/>
            </a:endParaRPr>
          </a:p>
        </p:txBody>
      </p:sp>
      <p:sp>
        <p:nvSpPr>
          <p:cNvPr id="23" name="Rectangle 22"/>
          <p:cNvSpPr/>
          <p:nvPr/>
        </p:nvSpPr>
        <p:spPr>
          <a:xfrm>
            <a:off x="5854883" y="5677159"/>
            <a:ext cx="2431147" cy="1200329"/>
          </a:xfrm>
          <a:prstGeom prst="rect">
            <a:avLst/>
          </a:prstGeom>
        </p:spPr>
        <p:txBody>
          <a:bodyPr wrap="square" numCol="1">
            <a:spAutoFit/>
          </a:bodyPr>
          <a:lstStyle/>
          <a:p>
            <a:pPr algn="ctr"/>
            <a:r>
              <a:rPr lang="en-US" b="1" dirty="0" smtClean="0">
                <a:latin typeface="Century Gothic" panose="020B0502020202020204" pitchFamily="34" charset="0"/>
              </a:rPr>
              <a:t>Maintain a healthy lawn using minimum amount of fertilizer/herbicides</a:t>
            </a:r>
            <a:endParaRPr lang="en-US" b="1" dirty="0">
              <a:latin typeface="Century Gothic" panose="020B0502020202020204"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495" y="3840891"/>
            <a:ext cx="2666388" cy="1999791"/>
          </a:xfrm>
          <a:prstGeom prst="rect">
            <a:avLst/>
          </a:prstGeom>
          <a:scene3d>
            <a:camera prst="orthographicFront">
              <a:rot lat="0" lon="0" rev="16200000"/>
            </a:camera>
            <a:lightRig rig="threePt" dir="t"/>
          </a:scene3d>
        </p:spPr>
      </p:pic>
      <p:cxnSp>
        <p:nvCxnSpPr>
          <p:cNvPr id="20" name="Straight Connector 19"/>
          <p:cNvCxnSpPr/>
          <p:nvPr/>
        </p:nvCxnSpPr>
        <p:spPr>
          <a:xfrm>
            <a:off x="0" y="949012"/>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0734" y="5758583"/>
            <a:ext cx="953266" cy="1089447"/>
          </a:xfrm>
          <a:prstGeom prst="rect">
            <a:avLst/>
          </a:prstGeom>
        </p:spPr>
      </p:pic>
      <p:pic>
        <p:nvPicPr>
          <p:cNvPr id="25" name="Picture 7" descr="Image result for seeding bare so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12368" y="1324266"/>
            <a:ext cx="2440761" cy="184458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42063" y="3168846"/>
            <a:ext cx="3400425" cy="646331"/>
          </a:xfrm>
          <a:prstGeom prst="rect">
            <a:avLst/>
          </a:prstGeom>
          <a:noFill/>
        </p:spPr>
        <p:txBody>
          <a:bodyPr wrap="square" numCol="1" rtlCol="0">
            <a:spAutoFit/>
          </a:bodyPr>
          <a:lstStyle/>
          <a:p>
            <a:pPr algn="ctr"/>
            <a:r>
              <a:rPr lang="en-US" b="1" dirty="0" smtClean="0">
                <a:latin typeface="Century Gothic" panose="020B0502020202020204" pitchFamily="34" charset="0"/>
              </a:rPr>
              <a:t>Cover bare soil to prevent erosion</a:t>
            </a:r>
            <a:endParaRPr lang="en-US" b="1" dirty="0">
              <a:latin typeface="Century Gothic" panose="020B0502020202020204" pitchFamily="34"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3819" y="3815177"/>
            <a:ext cx="2540924" cy="1905693"/>
          </a:xfrm>
          <a:prstGeom prst="rect">
            <a:avLst/>
          </a:prstGeom>
        </p:spPr>
      </p:pic>
    </p:spTree>
    <p:extLst>
      <p:ext uri="{BB962C8B-B14F-4D97-AF65-F5344CB8AC3E}">
        <p14:creationId xmlns:p14="http://schemas.microsoft.com/office/powerpoint/2010/main" val="882155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14552"/>
          </a:xfrm>
          <a:solidFill>
            <a:srgbClr val="03B4C9"/>
          </a:solidFill>
        </p:spPr>
        <p:txBody>
          <a:bodyPr>
            <a:noAutofit/>
          </a:bodyPr>
          <a:lstStyle/>
          <a:p>
            <a:pPr algn="ctr"/>
            <a:r>
              <a:rPr lang="en-US" sz="2000" b="1" dirty="0" smtClean="0">
                <a:solidFill>
                  <a:schemeClr val="tx1"/>
                </a:solidFill>
                <a:effectLst/>
                <a:latin typeface="Century Gothic" panose="020B0502020202020204" pitchFamily="34" charset="0"/>
              </a:rPr>
              <a:t>Madison Area </a:t>
            </a:r>
            <a:r>
              <a:rPr lang="en-US" sz="2000" b="1" dirty="0" err="1" smtClean="0">
                <a:solidFill>
                  <a:schemeClr val="tx1"/>
                </a:solidFill>
                <a:effectLst/>
                <a:latin typeface="Century Gothic" panose="020B0502020202020204" pitchFamily="34" charset="0"/>
              </a:rPr>
              <a:t>Stormwater</a:t>
            </a:r>
            <a:r>
              <a:rPr lang="en-US" sz="2000" b="1" dirty="0" smtClean="0">
                <a:solidFill>
                  <a:schemeClr val="tx1"/>
                </a:solidFill>
                <a:effectLst/>
                <a:latin typeface="Century Gothic" panose="020B0502020202020204" pitchFamily="34" charset="0"/>
              </a:rPr>
              <a:t> Partnership (</a:t>
            </a:r>
            <a:r>
              <a:rPr lang="en-US" sz="2000" b="1" dirty="0" err="1" smtClean="0">
                <a:solidFill>
                  <a:schemeClr val="tx1"/>
                </a:solidFill>
                <a:effectLst/>
                <a:latin typeface="Century Gothic" panose="020B0502020202020204" pitchFamily="34" charset="0"/>
              </a:rPr>
              <a:t>MAMSWaP</a:t>
            </a:r>
            <a:r>
              <a:rPr lang="en-US" sz="2000" b="1" dirty="0" smtClean="0">
                <a:solidFill>
                  <a:schemeClr val="tx1"/>
                </a:solidFill>
                <a:effectLst/>
                <a:latin typeface="Century Gothic" panose="020B0502020202020204" pitchFamily="34" charset="0"/>
              </a:rPr>
              <a:t>)</a:t>
            </a:r>
            <a:br>
              <a:rPr lang="en-US" sz="2000" b="1" dirty="0" smtClean="0">
                <a:solidFill>
                  <a:schemeClr val="tx1"/>
                </a:solidFill>
                <a:effectLst/>
                <a:latin typeface="Century Gothic" panose="020B0502020202020204" pitchFamily="34" charset="0"/>
              </a:rPr>
            </a:br>
            <a:r>
              <a:rPr lang="en-US" sz="2000" b="1" dirty="0" smtClean="0">
                <a:solidFill>
                  <a:schemeClr val="tx1"/>
                </a:solidFill>
                <a:effectLst/>
                <a:latin typeface="Century Gothic" panose="020B0502020202020204" pitchFamily="34" charset="0"/>
              </a:rPr>
              <a:t> Education Efforts (</a:t>
            </a:r>
            <a:r>
              <a:rPr lang="en-US" sz="2000" b="1" dirty="0" smtClean="0">
                <a:latin typeface="Century Gothic" panose="020B0502020202020204" pitchFamily="34" charset="0"/>
              </a:rPr>
              <a:t>Ripple Effects- </a:t>
            </a:r>
            <a:r>
              <a:rPr lang="en-US" sz="2000" b="1" dirty="0" smtClean="0">
                <a:latin typeface="Century Gothic" panose="020B0502020202020204" pitchFamily="34" charset="0"/>
                <a:hlinkClick r:id="rId3"/>
              </a:rPr>
              <a:t>www.ripple-effects.com</a:t>
            </a:r>
            <a:r>
              <a:rPr lang="en-US" sz="2000" b="1" dirty="0">
                <a:latin typeface="Century Gothic" panose="020B0502020202020204" pitchFamily="34" charset="0"/>
              </a:rPr>
              <a:t>)</a:t>
            </a:r>
            <a:endParaRPr lang="en-US" sz="2000" b="1" dirty="0">
              <a:solidFill>
                <a:schemeClr val="tx1"/>
              </a:solidFill>
              <a:effectLst/>
              <a:latin typeface="Century Gothic" panose="020B0502020202020204" pitchFamily="34" charset="0"/>
            </a:endParaRPr>
          </a:p>
        </p:txBody>
      </p:sp>
      <p:sp>
        <p:nvSpPr>
          <p:cNvPr id="5" name="Content Placeholder 4"/>
          <p:cNvSpPr>
            <a:spLocks noGrp="1"/>
          </p:cNvSpPr>
          <p:nvPr>
            <p:ph sz="half" idx="1"/>
          </p:nvPr>
        </p:nvSpPr>
        <p:spPr>
          <a:xfrm>
            <a:off x="74886" y="830318"/>
            <a:ext cx="8994228" cy="5494282"/>
          </a:xfrm>
          <a:prstGeom prst="rect">
            <a:avLst/>
          </a:prstGeom>
        </p:spPr>
        <p:txBody>
          <a:bodyPr>
            <a:normAutofit fontScale="25000" lnSpcReduction="20000"/>
          </a:bodyPr>
          <a:lstStyle/>
          <a:p>
            <a:pPr marL="0" lvl="8" indent="0">
              <a:lnSpc>
                <a:spcPct val="120000"/>
              </a:lnSpc>
              <a:spcBef>
                <a:spcPts val="0"/>
              </a:spcBef>
              <a:buNone/>
            </a:pPr>
            <a:r>
              <a:rPr lang="en-US" sz="6400" b="1" dirty="0" smtClean="0">
                <a:latin typeface="Century Gothic" panose="020B0502020202020204" pitchFamily="34" charset="0"/>
              </a:rPr>
              <a:t>				</a:t>
            </a:r>
            <a:r>
              <a:rPr lang="en-US" sz="5400" b="1" dirty="0">
                <a:latin typeface="Century Gothic" panose="020B0502020202020204" pitchFamily="34" charset="0"/>
              </a:rPr>
              <a:t>	</a:t>
            </a:r>
            <a:r>
              <a:rPr lang="en-US" sz="5400" b="1" dirty="0" smtClean="0">
                <a:latin typeface="Century Gothic" panose="020B0502020202020204" pitchFamily="34" charset="0"/>
              </a:rPr>
              <a:t>				</a:t>
            </a:r>
            <a:endParaRPr lang="en-US" sz="6400" b="1" u="sng" dirty="0" smtClean="0">
              <a:latin typeface="Century Gothic" panose="020B0502020202020204" pitchFamily="34" charset="0"/>
            </a:endParaRPr>
          </a:p>
          <a:p>
            <a:pPr marL="0" indent="0">
              <a:lnSpc>
                <a:spcPct val="120000"/>
              </a:lnSpc>
              <a:spcBef>
                <a:spcPts val="0"/>
              </a:spcBef>
              <a:buNone/>
            </a:pPr>
            <a:endParaRPr lang="en-US" sz="6400" b="1" u="sng" dirty="0" smtClean="0">
              <a:latin typeface="Century Gothic" panose="020B0502020202020204" pitchFamily="34" charset="0"/>
            </a:endParaRPr>
          </a:p>
          <a:p>
            <a:pPr marL="0" indent="0">
              <a:lnSpc>
                <a:spcPct val="120000"/>
              </a:lnSpc>
              <a:spcBef>
                <a:spcPts val="0"/>
              </a:spcBef>
              <a:buNone/>
            </a:pPr>
            <a:endParaRPr lang="en-US" sz="6400"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a:lnSpc>
                <a:spcPct val="120000"/>
              </a:lnSpc>
              <a:spcBef>
                <a:spcPts val="0"/>
              </a:spcBef>
              <a:buBlip>
                <a:blip r:embed="rId4"/>
              </a:buBlip>
            </a:pPr>
            <a:endParaRPr lang="en-US" sz="6400" b="1" dirty="0">
              <a:latin typeface="Century Gothic" panose="020B0502020202020204" pitchFamily="34" charset="0"/>
            </a:endParaRPr>
          </a:p>
          <a:p>
            <a:pPr marL="0" indent="0">
              <a:lnSpc>
                <a:spcPct val="120000"/>
              </a:lnSpc>
              <a:spcBef>
                <a:spcPts val="0"/>
              </a:spcBef>
              <a:buNone/>
            </a:pPr>
            <a:endParaRPr lang="en-US" sz="6400" b="1" u="sng" dirty="0" smtClean="0">
              <a:latin typeface="Century Gothic" panose="020B0502020202020204" pitchFamily="34" charset="0"/>
            </a:endParaRPr>
          </a:p>
          <a:p>
            <a:pPr marL="0" indent="0">
              <a:lnSpc>
                <a:spcPct val="120000"/>
              </a:lnSpc>
              <a:spcBef>
                <a:spcPts val="0"/>
              </a:spcBef>
              <a:buNone/>
            </a:pPr>
            <a:r>
              <a:rPr lang="en-US" sz="6400" b="1" dirty="0" smtClean="0">
                <a:latin typeface="Century Gothic" panose="020B0502020202020204" pitchFamily="34" charset="0"/>
              </a:rPr>
              <a:t>		</a:t>
            </a:r>
          </a:p>
          <a:p>
            <a:pPr marL="0" indent="0">
              <a:lnSpc>
                <a:spcPct val="120000"/>
              </a:lnSpc>
              <a:spcBef>
                <a:spcPts val="0"/>
              </a:spcBef>
              <a:buNone/>
            </a:pPr>
            <a:r>
              <a:rPr lang="en-US" sz="6400" b="1" dirty="0">
                <a:latin typeface="Century Gothic" panose="020B0502020202020204" pitchFamily="34" charset="0"/>
              </a:rPr>
              <a:t>	</a:t>
            </a:r>
            <a:r>
              <a:rPr lang="en-US" sz="6400" b="1" dirty="0" smtClean="0">
                <a:latin typeface="Century Gothic" panose="020B0502020202020204" pitchFamily="34" charset="0"/>
              </a:rPr>
              <a:t>	</a:t>
            </a:r>
          </a:p>
          <a:p>
            <a:pPr marL="0" indent="0">
              <a:lnSpc>
                <a:spcPct val="120000"/>
              </a:lnSpc>
              <a:spcBef>
                <a:spcPts val="0"/>
              </a:spcBef>
              <a:buNone/>
            </a:pPr>
            <a:r>
              <a:rPr lang="en-US" sz="6400" b="1" dirty="0">
                <a:latin typeface="Century Gothic" panose="020B0502020202020204" pitchFamily="34" charset="0"/>
              </a:rPr>
              <a:t>	</a:t>
            </a:r>
            <a:r>
              <a:rPr lang="en-US" sz="6400" b="1" dirty="0" smtClean="0">
                <a:latin typeface="Century Gothic" panose="020B0502020202020204" pitchFamily="34" charset="0"/>
              </a:rPr>
              <a:t>	</a:t>
            </a:r>
            <a:r>
              <a:rPr lang="en-US" sz="6400" b="1" u="sng" dirty="0" smtClean="0">
                <a:latin typeface="Century Gothic" panose="020B0502020202020204" pitchFamily="34" charset="0"/>
              </a:rPr>
              <a:t>Fall</a:t>
            </a:r>
            <a:r>
              <a:rPr lang="en-US" sz="6400" b="1" dirty="0" smtClean="0">
                <a:latin typeface="Century Gothic" panose="020B0502020202020204" pitchFamily="34" charset="0"/>
              </a:rPr>
              <a:t>					</a:t>
            </a:r>
            <a:endParaRPr lang="en-US" sz="6400" b="1" dirty="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a:lnSpc>
                <a:spcPct val="120000"/>
              </a:lnSpc>
              <a:spcBef>
                <a:spcPts val="0"/>
              </a:spcBef>
              <a:buBlip>
                <a:blip r:embed="rId4"/>
              </a:buBlip>
            </a:pPr>
            <a:endParaRPr lang="en-US" sz="6400" b="1" dirty="0" smtClean="0">
              <a:latin typeface="Century Gothic" panose="020B0502020202020204" pitchFamily="34" charset="0"/>
            </a:endParaRPr>
          </a:p>
          <a:p>
            <a:pPr>
              <a:lnSpc>
                <a:spcPct val="120000"/>
              </a:lnSpc>
              <a:spcBef>
                <a:spcPts val="0"/>
              </a:spcBef>
              <a:buBlip>
                <a:blip r:embed="rId4"/>
              </a:buBlip>
            </a:pPr>
            <a:endParaRPr lang="en-US" sz="6400" b="1" dirty="0">
              <a:latin typeface="Century Gothic" panose="020B0502020202020204" pitchFamily="34" charset="0"/>
            </a:endParaRPr>
          </a:p>
          <a:p>
            <a:pPr marL="0" indent="0">
              <a:lnSpc>
                <a:spcPct val="120000"/>
              </a:lnSpc>
              <a:spcBef>
                <a:spcPts val="0"/>
              </a:spcBef>
              <a:buNone/>
            </a:pPr>
            <a:r>
              <a:rPr lang="en-US" sz="6400" dirty="0">
                <a:latin typeface="Century Gothic" panose="020B0502020202020204" pitchFamily="34" charset="0"/>
              </a:rPr>
              <a:t>	</a:t>
            </a:r>
            <a:endParaRPr lang="en-US" sz="6400" dirty="0" smtClean="0">
              <a:latin typeface="Century Gothic" panose="020B0502020202020204" pitchFamily="34" charset="0"/>
            </a:endParaRPr>
          </a:p>
          <a:p>
            <a:pPr>
              <a:lnSpc>
                <a:spcPct val="120000"/>
              </a:lnSpc>
              <a:spcBef>
                <a:spcPts val="0"/>
              </a:spcBef>
              <a:buBlip>
                <a:blip r:embed="rId4"/>
              </a:buBlip>
            </a:pPr>
            <a:endParaRPr lang="en-US" sz="7200" b="1" dirty="0" smtClean="0">
              <a:latin typeface="Century Gothic" panose="020B0502020202020204" pitchFamily="34" charset="0"/>
            </a:endParaRPr>
          </a:p>
          <a:p>
            <a:pPr marL="0" indent="0">
              <a:lnSpc>
                <a:spcPct val="120000"/>
              </a:lnSpc>
              <a:spcBef>
                <a:spcPts val="0"/>
              </a:spcBef>
              <a:buNone/>
            </a:pPr>
            <a:r>
              <a:rPr lang="en-US" sz="7200" b="1" dirty="0">
                <a:latin typeface="Century Gothic" panose="020B0502020202020204" pitchFamily="34" charset="0"/>
              </a:rPr>
              <a:t>	</a:t>
            </a:r>
            <a:r>
              <a:rPr lang="en-US" sz="7200" b="1" dirty="0" smtClean="0">
                <a:latin typeface="Century Gothic" panose="020B0502020202020204" pitchFamily="34" charset="0"/>
              </a:rPr>
              <a:t>			</a:t>
            </a:r>
            <a:endParaRPr lang="en-US" sz="6000" b="1" dirty="0" smtClean="0">
              <a:latin typeface="Century Gothic" panose="020B0502020202020204" pitchFamily="34" charset="0"/>
            </a:endParaRPr>
          </a:p>
          <a:p>
            <a:pPr marL="0" indent="0">
              <a:buNone/>
            </a:pPr>
            <a:endParaRPr lang="en-US" sz="60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3851" y="5477136"/>
            <a:ext cx="1200149" cy="1371599"/>
          </a:xfrm>
          <a:prstGeom prst="rect">
            <a:avLst/>
          </a:prstGeom>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4255686"/>
            <a:ext cx="878273" cy="141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0" y="3728485"/>
            <a:ext cx="9144000" cy="0"/>
          </a:xfrm>
          <a:prstGeom prst="line">
            <a:avLst/>
          </a:prstGeom>
          <a:ln w="41275">
            <a:solidFill>
              <a:srgbClr val="03B4C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33900" y="814552"/>
            <a:ext cx="76200" cy="6043448"/>
          </a:xfrm>
          <a:prstGeom prst="line">
            <a:avLst/>
          </a:prstGeom>
          <a:ln w="38100">
            <a:solidFill>
              <a:srgbClr val="03B4C9"/>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6322" y="3843311"/>
            <a:ext cx="2810507" cy="369332"/>
          </a:xfrm>
          <a:prstGeom prst="rect">
            <a:avLst/>
          </a:prstGeom>
          <a:noFill/>
        </p:spPr>
        <p:txBody>
          <a:bodyPr wrap="square" rtlCol="0">
            <a:spAutoFit/>
          </a:bodyPr>
          <a:lstStyle/>
          <a:p>
            <a:pPr algn="ctr"/>
            <a:r>
              <a:rPr lang="en-US" b="1" dirty="0" smtClean="0"/>
              <a:t>Fall</a:t>
            </a:r>
            <a:endParaRPr lang="en-US" b="1" dirty="0"/>
          </a:p>
        </p:txBody>
      </p:sp>
      <p:sp>
        <p:nvSpPr>
          <p:cNvPr id="22" name="TextBox 21"/>
          <p:cNvSpPr txBox="1"/>
          <p:nvPr/>
        </p:nvSpPr>
        <p:spPr>
          <a:xfrm>
            <a:off x="5389353" y="3843311"/>
            <a:ext cx="2810507" cy="369332"/>
          </a:xfrm>
          <a:prstGeom prst="rect">
            <a:avLst/>
          </a:prstGeom>
          <a:noFill/>
        </p:spPr>
        <p:txBody>
          <a:bodyPr wrap="square" rtlCol="0">
            <a:spAutoFit/>
          </a:bodyPr>
          <a:lstStyle/>
          <a:p>
            <a:pPr algn="ctr"/>
            <a:r>
              <a:rPr lang="en-US" b="1" dirty="0" smtClean="0"/>
              <a:t>Winter</a:t>
            </a:r>
            <a:endParaRPr lang="en-US" b="1" dirty="0"/>
          </a:p>
        </p:txBody>
      </p:sp>
      <p:sp>
        <p:nvSpPr>
          <p:cNvPr id="23" name="TextBox 22"/>
          <p:cNvSpPr txBox="1"/>
          <p:nvPr/>
        </p:nvSpPr>
        <p:spPr>
          <a:xfrm>
            <a:off x="5333999" y="781893"/>
            <a:ext cx="2810507" cy="369332"/>
          </a:xfrm>
          <a:prstGeom prst="rect">
            <a:avLst/>
          </a:prstGeom>
          <a:noFill/>
        </p:spPr>
        <p:txBody>
          <a:bodyPr wrap="square" rtlCol="0">
            <a:spAutoFit/>
          </a:bodyPr>
          <a:lstStyle/>
          <a:p>
            <a:pPr algn="ctr"/>
            <a:r>
              <a:rPr lang="en-US" b="1" dirty="0" smtClean="0"/>
              <a:t>Summer</a:t>
            </a:r>
            <a:endParaRPr lang="en-US" b="1" dirty="0"/>
          </a:p>
        </p:txBody>
      </p:sp>
      <p:sp>
        <p:nvSpPr>
          <p:cNvPr id="24" name="TextBox 23"/>
          <p:cNvSpPr txBox="1"/>
          <p:nvPr/>
        </p:nvSpPr>
        <p:spPr>
          <a:xfrm>
            <a:off x="836322" y="770485"/>
            <a:ext cx="2810507" cy="369332"/>
          </a:xfrm>
          <a:prstGeom prst="rect">
            <a:avLst/>
          </a:prstGeom>
          <a:noFill/>
        </p:spPr>
        <p:txBody>
          <a:bodyPr wrap="square" rtlCol="0">
            <a:spAutoFit/>
          </a:bodyPr>
          <a:lstStyle/>
          <a:p>
            <a:pPr algn="ctr"/>
            <a:r>
              <a:rPr lang="en-US" b="1" dirty="0" smtClean="0"/>
              <a:t>Late Winter/Spring</a:t>
            </a:r>
            <a:endParaRPr lang="en-US" b="1" dirty="0"/>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4255686"/>
            <a:ext cx="2069931" cy="1163186"/>
          </a:xfrm>
          <a:prstGeom prst="rect">
            <a:avLst/>
          </a:prstGeom>
        </p:spPr>
      </p:pic>
      <p:sp>
        <p:nvSpPr>
          <p:cNvPr id="29" name="TextBox 28"/>
          <p:cNvSpPr txBox="1"/>
          <p:nvPr/>
        </p:nvSpPr>
        <p:spPr>
          <a:xfrm>
            <a:off x="0" y="3420159"/>
            <a:ext cx="4476823" cy="323165"/>
          </a:xfrm>
          <a:prstGeom prst="rect">
            <a:avLst/>
          </a:prstGeom>
          <a:noFill/>
        </p:spPr>
        <p:txBody>
          <a:bodyPr wrap="square" rtlCol="0">
            <a:spAutoFit/>
          </a:bodyPr>
          <a:lstStyle/>
          <a:p>
            <a:pPr algn="ctr"/>
            <a:r>
              <a:rPr lang="en-US" sz="1500" b="1" dirty="0" smtClean="0"/>
              <a:t>Now accepting plant orders and donations</a:t>
            </a:r>
            <a:endParaRPr lang="en-US" sz="1500" b="1" dirty="0"/>
          </a:p>
        </p:txBody>
      </p:sp>
      <p:sp>
        <p:nvSpPr>
          <p:cNvPr id="2" name="TextBox 1"/>
          <p:cNvSpPr txBox="1"/>
          <p:nvPr/>
        </p:nvSpPr>
        <p:spPr>
          <a:xfrm>
            <a:off x="4970968" y="3415247"/>
            <a:ext cx="3886200" cy="323165"/>
          </a:xfrm>
          <a:prstGeom prst="rect">
            <a:avLst/>
          </a:prstGeom>
          <a:noFill/>
        </p:spPr>
        <p:txBody>
          <a:bodyPr wrap="square" rtlCol="0">
            <a:spAutoFit/>
          </a:bodyPr>
          <a:lstStyle/>
          <a:p>
            <a:r>
              <a:rPr lang="en-US" sz="1500" b="1" dirty="0" smtClean="0"/>
              <a:t>Now accepting storm drain mural applications</a:t>
            </a:r>
            <a:endParaRPr lang="en-US" sz="1500" b="1"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7166" y="1139816"/>
            <a:ext cx="3649193" cy="23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481" y="5559471"/>
            <a:ext cx="1643062" cy="120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6864" y="4958309"/>
            <a:ext cx="919930" cy="140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77431" y="2415538"/>
            <a:ext cx="1141012" cy="107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3519" y="2368193"/>
            <a:ext cx="1143000" cy="111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9113" y="4212643"/>
            <a:ext cx="1082915" cy="267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43132" y="3949997"/>
            <a:ext cx="1143411" cy="281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76423" y="1074117"/>
            <a:ext cx="1710378" cy="1282784"/>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74364" y="1109216"/>
            <a:ext cx="1985941" cy="1235007"/>
          </a:xfrm>
          <a:prstGeom prst="rect">
            <a:avLst/>
          </a:prstGeom>
        </p:spPr>
      </p:pic>
    </p:spTree>
    <p:extLst>
      <p:ext uri="{BB962C8B-B14F-4D97-AF65-F5344CB8AC3E}">
        <p14:creationId xmlns:p14="http://schemas.microsoft.com/office/powerpoint/2010/main" val="408013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61" y="1513371"/>
            <a:ext cx="9144000" cy="1538883"/>
          </a:xfrm>
          <a:prstGeom prst="rect">
            <a:avLst/>
          </a:prstGeom>
        </p:spPr>
        <p:txBody>
          <a:bodyPr wrap="square">
            <a:spAutoFit/>
          </a:bodyPr>
          <a:lstStyle/>
          <a:p>
            <a:pPr algn="ctr"/>
            <a:r>
              <a:rPr lang="en-US" sz="2300" dirty="0" smtClean="0"/>
              <a:t>Plant Dane encourages Dane County residents and organizations to build native gardens  and rain gardens through educational opportunities, resources and access to low cost native plants. </a:t>
            </a:r>
          </a:p>
          <a:p>
            <a:pPr algn="ctr"/>
            <a:endParaRPr lang="en-US" sz="2500" dirty="0"/>
          </a:p>
        </p:txBody>
      </p:sp>
      <p:sp>
        <p:nvSpPr>
          <p:cNvPr id="17" name="Rectangle 16"/>
          <p:cNvSpPr/>
          <p:nvPr/>
        </p:nvSpPr>
        <p:spPr>
          <a:xfrm>
            <a:off x="0" y="5924700"/>
            <a:ext cx="7943850" cy="923330"/>
          </a:xfrm>
          <a:prstGeom prst="rect">
            <a:avLst/>
          </a:prstGeom>
        </p:spPr>
        <p:txBody>
          <a:bodyPr wrap="square">
            <a:spAutoFit/>
          </a:bodyPr>
          <a:lstStyle/>
          <a:p>
            <a:pPr algn="ctr"/>
            <a:r>
              <a:rPr lang="en-US" dirty="0" smtClean="0"/>
              <a:t>Sponsored by the Madison Area Municipal </a:t>
            </a:r>
            <a:r>
              <a:rPr lang="en-US" dirty="0" err="1" smtClean="0"/>
              <a:t>Stormwater</a:t>
            </a:r>
            <a:r>
              <a:rPr lang="en-US" dirty="0" smtClean="0"/>
              <a:t> Partnership (</a:t>
            </a:r>
            <a:r>
              <a:rPr lang="en-US" dirty="0" err="1" smtClean="0"/>
              <a:t>MAMSWaP</a:t>
            </a:r>
            <a:r>
              <a:rPr lang="en-US" dirty="0" smtClean="0"/>
              <a:t>) in an effort to reduce and improve quality of </a:t>
            </a:r>
            <a:r>
              <a:rPr lang="en-US" dirty="0" err="1" smtClean="0"/>
              <a:t>stormwater</a:t>
            </a:r>
            <a:r>
              <a:rPr lang="en-US" dirty="0" smtClean="0"/>
              <a:t> runoff to our lakes, rivers and streams.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851" y="5476431"/>
            <a:ext cx="1200149" cy="1371599"/>
          </a:xfrm>
          <a:prstGeom prst="rect">
            <a:avLst/>
          </a:prstGeom>
        </p:spPr>
      </p:pic>
      <p:sp>
        <p:nvSpPr>
          <p:cNvPr id="10" name="Rectangle 9"/>
          <p:cNvSpPr/>
          <p:nvPr/>
        </p:nvSpPr>
        <p:spPr>
          <a:xfrm>
            <a:off x="0" y="1462793"/>
            <a:ext cx="9144000" cy="101156"/>
          </a:xfrm>
          <a:prstGeom prst="rect">
            <a:avLst/>
          </a:prstGeom>
          <a:solidFill>
            <a:srgbClr val="03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9985"/>
            <a:ext cx="3529393" cy="14128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8575" y="3009456"/>
            <a:ext cx="2819400" cy="21145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2657031"/>
            <a:ext cx="2133600" cy="28448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1" y="2847783"/>
            <a:ext cx="3247514" cy="2435636"/>
          </a:xfrm>
          <a:prstGeom prst="rect">
            <a:avLst/>
          </a:prstGeom>
        </p:spPr>
      </p:pic>
    </p:spTree>
    <p:extLst>
      <p:ext uri="{BB962C8B-B14F-4D97-AF65-F5344CB8AC3E}">
        <p14:creationId xmlns:p14="http://schemas.microsoft.com/office/powerpoint/2010/main" val="1853902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69286"/>
            <a:ext cx="9144000" cy="101156"/>
          </a:xfrm>
          <a:prstGeom prst="rect">
            <a:avLst/>
          </a:prstGeom>
          <a:solidFill>
            <a:srgbClr val="03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504822" y="1800224"/>
            <a:ext cx="5667378" cy="4514448"/>
          </a:xfrm>
          <a:prstGeom prst="rect">
            <a:avLst/>
          </a:prstGeom>
          <a:solidFill>
            <a:schemeClr val="bg1"/>
          </a:solid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500" dirty="0" smtClean="0"/>
              <a:t>  </a:t>
            </a:r>
            <a:r>
              <a:rPr lang="en-US" sz="3000" b="1" dirty="0" smtClean="0"/>
              <a:t>ORDER</a:t>
            </a:r>
            <a:r>
              <a:rPr lang="en-US" sz="3000" dirty="0" smtClean="0"/>
              <a:t> native plants online- </a:t>
            </a:r>
          </a:p>
          <a:p>
            <a:pPr marL="0" indent="0">
              <a:buNone/>
            </a:pPr>
            <a:r>
              <a:rPr lang="en-US" sz="3000" dirty="0"/>
              <a:t>	</a:t>
            </a:r>
            <a:r>
              <a:rPr lang="en-US" sz="3000" dirty="0" smtClean="0"/>
              <a:t>-40+ species including garden kits</a:t>
            </a:r>
          </a:p>
          <a:p>
            <a:pPr marL="0" indent="0">
              <a:buNone/>
            </a:pPr>
            <a:r>
              <a:rPr lang="en-US" sz="3000" dirty="0" smtClean="0"/>
              <a:t>	-$2.25/each (order in multiples of 4)</a:t>
            </a:r>
          </a:p>
          <a:p>
            <a:pPr marL="0" indent="0">
              <a:buNone/>
            </a:pPr>
            <a:r>
              <a:rPr lang="en-US" sz="3000" dirty="0" smtClean="0"/>
              <a:t>	-</a:t>
            </a:r>
            <a:r>
              <a:rPr lang="en-US" sz="3000" u="sng" dirty="0" smtClean="0"/>
              <a:t>order deadline 3/20</a:t>
            </a:r>
          </a:p>
          <a:p>
            <a:pPr marL="0" indent="0">
              <a:buNone/>
            </a:pPr>
            <a:r>
              <a:rPr lang="en-US" sz="3000" dirty="0" smtClean="0"/>
              <a:t>       </a:t>
            </a:r>
          </a:p>
          <a:p>
            <a:pPr marL="0" indent="0">
              <a:buNone/>
            </a:pPr>
            <a:r>
              <a:rPr lang="en-US" sz="3000" b="1" dirty="0" smtClean="0"/>
              <a:t>  DONATE </a:t>
            </a:r>
            <a:r>
              <a:rPr lang="en-US" sz="3000" dirty="0" smtClean="0"/>
              <a:t>funds for native plants for school/community 	projects through Plant Dane order system.</a:t>
            </a:r>
          </a:p>
          <a:p>
            <a:pPr marL="0" indent="0">
              <a:buNone/>
            </a:pPr>
            <a:r>
              <a:rPr lang="en-US" sz="3000" dirty="0" smtClean="0"/>
              <a:t>	-</a:t>
            </a:r>
            <a:r>
              <a:rPr lang="en-US" sz="3000" u="sng" dirty="0" smtClean="0"/>
              <a:t>donate by 3/20</a:t>
            </a:r>
          </a:p>
          <a:p>
            <a:pPr marL="0" indent="0">
              <a:buNone/>
            </a:pPr>
            <a:r>
              <a:rPr lang="en-US" sz="3000" dirty="0" smtClean="0"/>
              <a:t>            </a:t>
            </a:r>
          </a:p>
          <a:p>
            <a:pPr marL="0" indent="0">
              <a:buNone/>
            </a:pPr>
            <a:r>
              <a:rPr lang="en-US" sz="3000" b="1" dirty="0" smtClean="0"/>
              <a:t>  GROW</a:t>
            </a:r>
            <a:r>
              <a:rPr lang="en-US" sz="3000" dirty="0" smtClean="0"/>
              <a:t> native plants for community projects.</a:t>
            </a:r>
          </a:p>
          <a:p>
            <a:pPr marL="0" indent="0">
              <a:buNone/>
            </a:pPr>
            <a:r>
              <a:rPr lang="en-US" sz="3000" dirty="0"/>
              <a:t>	</a:t>
            </a:r>
            <a:r>
              <a:rPr lang="en-US" sz="3000" dirty="0" smtClean="0"/>
              <a:t>-seed and instructions provided</a:t>
            </a:r>
          </a:p>
          <a:p>
            <a:pPr marL="0" indent="0">
              <a:buNone/>
            </a:pPr>
            <a:r>
              <a:rPr lang="en-US" sz="3000" dirty="0"/>
              <a:t>	</a:t>
            </a:r>
            <a:r>
              <a:rPr lang="en-US" sz="3000" dirty="0" smtClean="0"/>
              <a:t>-training available</a:t>
            </a:r>
          </a:p>
          <a:p>
            <a:pPr marL="0" indent="0">
              <a:buNone/>
            </a:pPr>
            <a:r>
              <a:rPr lang="en-US" sz="3000" dirty="0" smtClean="0"/>
              <a:t>  </a:t>
            </a:r>
            <a:endParaRPr lang="en-US" sz="3000" b="1" dirty="0"/>
          </a:p>
          <a:p>
            <a:pPr marL="0" indent="0">
              <a:buNone/>
            </a:pPr>
            <a:r>
              <a:rPr lang="en-US" sz="3000" b="1" dirty="0" smtClean="0"/>
              <a:t>  LEARN </a:t>
            </a:r>
            <a:r>
              <a:rPr lang="en-US" sz="3000" dirty="0" smtClean="0"/>
              <a:t>how to build a rain garden. Workshop on </a:t>
            </a:r>
          </a:p>
          <a:p>
            <a:pPr marL="0" indent="0">
              <a:buNone/>
            </a:pPr>
            <a:r>
              <a:rPr lang="en-US" sz="3000" dirty="0" smtClean="0"/>
              <a:t>	Feb. 29</a:t>
            </a:r>
            <a:r>
              <a:rPr lang="en-US" sz="3000" baseline="30000" dirty="0" smtClean="0"/>
              <a:t>th</a:t>
            </a:r>
            <a:r>
              <a:rPr lang="en-US" sz="3000" dirty="0" smtClean="0"/>
              <a:t>- 8:30-11:30AM at the Fitchburg 	Community Center. $10</a:t>
            </a:r>
          </a:p>
          <a:p>
            <a:pPr marL="0" indent="0" algn="ctr">
              <a:buNone/>
            </a:pPr>
            <a:r>
              <a:rPr lang="en-US" sz="3600" b="1" dirty="0" smtClean="0"/>
              <a:t> </a:t>
            </a:r>
          </a:p>
          <a:p>
            <a:pPr marL="0" indent="0">
              <a:buNone/>
            </a:pPr>
            <a:endParaRPr lang="en-US" sz="25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785937"/>
            <a:ext cx="352425" cy="438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8" y="3059657"/>
            <a:ext cx="352425" cy="4381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8" y="4057448"/>
            <a:ext cx="352425" cy="438150"/>
          </a:xfrm>
          <a:prstGeom prst="rect">
            <a:avLst/>
          </a:prstGeom>
        </p:spPr>
      </p:pic>
      <p:sp>
        <p:nvSpPr>
          <p:cNvPr id="2" name="Rectangle 1"/>
          <p:cNvSpPr/>
          <p:nvPr/>
        </p:nvSpPr>
        <p:spPr>
          <a:xfrm>
            <a:off x="470186" y="5958256"/>
            <a:ext cx="6353178" cy="477054"/>
          </a:xfrm>
          <a:prstGeom prst="rect">
            <a:avLst/>
          </a:prstGeom>
        </p:spPr>
        <p:txBody>
          <a:bodyPr wrap="square">
            <a:spAutoFit/>
          </a:bodyPr>
          <a:lstStyle/>
          <a:p>
            <a:pPr algn="ctr"/>
            <a:r>
              <a:rPr lang="en-US" sz="2500" b="1" dirty="0" smtClean="0">
                <a:solidFill>
                  <a:srgbClr val="03B4C9"/>
                </a:solidFill>
                <a:hlinkClick r:id="rId4"/>
              </a:rPr>
              <a:t>www.ripple-effects.com/plantdane</a:t>
            </a:r>
            <a:endParaRPr lang="en-US" sz="2500" dirty="0">
              <a:solidFill>
                <a:srgbClr val="03B4C9"/>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3851" y="5476431"/>
            <a:ext cx="1200149" cy="137159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5898" y="62988"/>
            <a:ext cx="3446302" cy="137954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87" y="5087772"/>
            <a:ext cx="352425" cy="43815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0986" y="1660143"/>
            <a:ext cx="1412990" cy="2117830"/>
          </a:xfrm>
          <a:prstGeom prst="rect">
            <a:avLst/>
          </a:prstGeom>
        </p:spPr>
      </p:pic>
      <p:grpSp>
        <p:nvGrpSpPr>
          <p:cNvPr id="17" name="Group 16"/>
          <p:cNvGrpSpPr/>
          <p:nvPr/>
        </p:nvGrpSpPr>
        <p:grpSpPr>
          <a:xfrm>
            <a:off x="5929109" y="3670184"/>
            <a:ext cx="3003942" cy="1855738"/>
            <a:chOff x="3882638" y="3584672"/>
            <a:chExt cx="4691643" cy="3300266"/>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1500" y="3901776"/>
              <a:ext cx="3733800" cy="2800350"/>
            </a:xfrm>
            <a:prstGeom prst="rect">
              <a:avLst/>
            </a:prstGeom>
            <a:ln w="63500" cmpd="tri">
              <a:solidFill>
                <a:srgbClr val="00B050"/>
              </a:solidFill>
              <a:prstDash val="solid"/>
              <a:bevel/>
            </a:ln>
          </p:spPr>
        </p:pic>
        <p:sp>
          <p:nvSpPr>
            <p:cNvPr id="19" name="5-Point Star 18"/>
            <p:cNvSpPr/>
            <p:nvPr/>
          </p:nvSpPr>
          <p:spPr>
            <a:xfrm>
              <a:off x="4035038" y="3849325"/>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0" name="5-Point Star 19"/>
            <p:cNvSpPr/>
            <p:nvPr/>
          </p:nvSpPr>
          <p:spPr>
            <a:xfrm>
              <a:off x="5775532" y="3584672"/>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1" name="5-Point Star 20"/>
            <p:cNvSpPr/>
            <p:nvPr/>
          </p:nvSpPr>
          <p:spPr>
            <a:xfrm>
              <a:off x="7884919" y="4982430"/>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2" name="5-Point Star 21"/>
            <p:cNvSpPr/>
            <p:nvPr/>
          </p:nvSpPr>
          <p:spPr>
            <a:xfrm>
              <a:off x="7770619" y="3848075"/>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5-Point Star 22"/>
            <p:cNvSpPr/>
            <p:nvPr/>
          </p:nvSpPr>
          <p:spPr>
            <a:xfrm>
              <a:off x="3882638" y="5016347"/>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4" name="5-Point Star 23"/>
            <p:cNvSpPr/>
            <p:nvPr/>
          </p:nvSpPr>
          <p:spPr>
            <a:xfrm>
              <a:off x="4187439" y="6231362"/>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5" name="5-Point Star 24"/>
            <p:cNvSpPr/>
            <p:nvPr/>
          </p:nvSpPr>
          <p:spPr>
            <a:xfrm>
              <a:off x="7540238" y="6198421"/>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6" name="5-Point Star 25"/>
            <p:cNvSpPr/>
            <p:nvPr/>
          </p:nvSpPr>
          <p:spPr>
            <a:xfrm>
              <a:off x="6019800" y="6355633"/>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Tree>
    <p:extLst>
      <p:ext uri="{BB962C8B-B14F-4D97-AF65-F5344CB8AC3E}">
        <p14:creationId xmlns:p14="http://schemas.microsoft.com/office/powerpoint/2010/main" val="8754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851" y="5477136"/>
            <a:ext cx="1200149" cy="1371599"/>
          </a:xfrm>
          <a:prstGeom prst="rect">
            <a:avLst/>
          </a:prstGeom>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1474" y="869972"/>
            <a:ext cx="1064172" cy="164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0873" y="1981200"/>
            <a:ext cx="1092901" cy="167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1474" y="3963338"/>
            <a:ext cx="1470616" cy="151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0" y="9558"/>
            <a:ext cx="9144000" cy="609600"/>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smtClean="0">
                <a:latin typeface="Century Gothic" panose="020B0502020202020204" pitchFamily="34" charset="0"/>
              </a:rPr>
              <a:t>Get Involved - Partner Toolkits</a:t>
            </a:r>
            <a:endParaRPr lang="en-US" sz="2500" b="1" dirty="0">
              <a:latin typeface="Century Gothic" panose="020B0502020202020204" pitchFamily="34" charset="0"/>
            </a:endParaRPr>
          </a:p>
        </p:txBody>
      </p:sp>
      <p:pic>
        <p:nvPicPr>
          <p:cNvPr id="4" name="Picture 3">
            <a:hlinkClick r:id="rId7"/>
          </p:cNvPr>
          <p:cNvPicPr>
            <a:picLocks noChangeAspect="1"/>
          </p:cNvPicPr>
          <p:nvPr/>
        </p:nvPicPr>
        <p:blipFill>
          <a:blip r:embed="rId8"/>
          <a:stretch>
            <a:fillRect/>
          </a:stretch>
        </p:blipFill>
        <p:spPr>
          <a:xfrm>
            <a:off x="143698" y="762000"/>
            <a:ext cx="7445866" cy="5978763"/>
          </a:xfrm>
          <a:prstGeom prst="rect">
            <a:avLst/>
          </a:prstGeom>
        </p:spPr>
      </p:pic>
    </p:spTree>
    <p:extLst>
      <p:ext uri="{BB962C8B-B14F-4D97-AF65-F5344CB8AC3E}">
        <p14:creationId xmlns:p14="http://schemas.microsoft.com/office/powerpoint/2010/main" val="1018142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TotalTime>
  <Words>1022</Words>
  <Application>Microsoft Office PowerPoint</Application>
  <PresentationFormat>On-screen Show (4:3)</PresentationFormat>
  <Paragraphs>140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Madison Area Stormwater Partnership (MAMSWaP)  Education Efforts (Ripple Effects- www.ripple-effects.com)</vt:lpstr>
      <vt:lpstr>PowerPoint Presentation</vt:lpstr>
      <vt:lpstr>PowerPoint Presentation</vt:lpstr>
      <vt:lpstr>PowerPoint Presentation</vt:lpstr>
      <vt:lpstr>PowerPoint Presentation</vt:lpstr>
      <vt:lpstr>Survey Results and Future Plans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WATER HEROES!</dc:title>
  <dc:creator>Campbell, Christal</dc:creator>
  <cp:lastModifiedBy>Guy, Claudia</cp:lastModifiedBy>
  <cp:revision>46</cp:revision>
  <cp:lastPrinted>2020-02-05T15:37:50Z</cp:lastPrinted>
  <dcterms:created xsi:type="dcterms:W3CDTF">2017-03-22T15:41:06Z</dcterms:created>
  <dcterms:modified xsi:type="dcterms:W3CDTF">2022-11-28T03:44:44Z</dcterms:modified>
</cp:coreProperties>
</file>