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6" r:id="rId2"/>
    <p:sldId id="282"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84" r:id="rId23"/>
    <p:sldId id="277" r:id="rId24"/>
    <p:sldId id="278" r:id="rId25"/>
    <p:sldId id="279" r:id="rId26"/>
    <p:sldId id="280" r:id="rId27"/>
    <p:sldId id="281" r:id="rId28"/>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90" autoAdjust="0"/>
    <p:restoredTop sz="81700" autoAdjust="0"/>
  </p:normalViewPr>
  <p:slideViewPr>
    <p:cSldViewPr>
      <p:cViewPr varScale="1">
        <p:scale>
          <a:sx n="78" d="100"/>
          <a:sy n="78" d="100"/>
        </p:scale>
        <p:origin x="1176"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numCol="1" rtlCol="0"/>
          <a:lstStyle>
            <a:lvl1pPr algn="l">
              <a:defRPr sz="1200"/>
            </a:lvl1pPr>
          </a:lstStyle>
          <a:p>
            <a:endParaRPr lang="en-US"/>
          </a:p>
        </p:txBody>
      </p:sp>
      <p:sp>
        <p:nvSpPr>
          <p:cNvPr id="3" name="Date Placeholder 2"/>
          <p:cNvSpPr>
            <a:spLocks noGrp="1"/>
          </p:cNvSpPr>
          <p:nvPr>
            <p:ph type="dt" idx="1"/>
          </p:nvPr>
        </p:nvSpPr>
        <p:spPr>
          <a:xfrm>
            <a:off x="3956550" y="0"/>
            <a:ext cx="3026833" cy="464185"/>
          </a:xfrm>
          <a:prstGeom prst="rect">
            <a:avLst/>
          </a:prstGeom>
        </p:spPr>
        <p:txBody>
          <a:bodyPr vert="horz" lIns="92958" tIns="46479" rIns="92958" bIns="46479" numCol="1" rtlCol="0"/>
          <a:lstStyle>
            <a:lvl1pPr algn="r">
              <a:defRPr sz="1200"/>
            </a:lvl1pPr>
          </a:lstStyle>
          <a:p>
            <a:fld id="{1FA7899D-4613-4C30-A243-37305273EADB}" type="datetimeFigureOut">
              <a:rPr lang="en-US" smtClean="0"/>
              <a:t>11/27/2022</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numCol="1" rtlCol="0" anchor="ctr"/>
          <a:lstStyle/>
          <a:p>
            <a:endParaRPr lang="en-US"/>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numCol="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numCol="1"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8" tIns="46479" rIns="92958" bIns="46479" numCol="1" rtlCol="0" anchor="b"/>
          <a:lstStyle>
            <a:lvl1pPr algn="r">
              <a:defRPr sz="1200"/>
            </a:lvl1pPr>
          </a:lstStyle>
          <a:p>
            <a:fld id="{A7D2E6C1-0037-4F6D-8296-EC85CF226FDD}" type="slidenum">
              <a:rPr lang="en-US" smtClean="0"/>
              <a:t>‹#›</a:t>
            </a:fld>
            <a:endParaRPr lang="en-US"/>
          </a:p>
        </p:txBody>
      </p:sp>
    </p:spTree>
    <p:extLst>
      <p:ext uri="{BB962C8B-B14F-4D97-AF65-F5344CB8AC3E}">
        <p14:creationId xmlns:p14="http://schemas.microsoft.com/office/powerpoint/2010/main" val="1447513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uwlab.soils.wisc.edu/farmers/lawn-garde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endParaRPr lang="en-US"/>
          </a:p>
        </p:txBody>
      </p:sp>
      <p:sp>
        <p:nvSpPr>
          <p:cNvPr id="4" name="Slide Number Placeholder 3"/>
          <p:cNvSpPr>
            <a:spLocks noGrp="1"/>
          </p:cNvSpPr>
          <p:nvPr>
            <p:ph type="sldNum" sz="quarter" idx="10"/>
          </p:nvPr>
        </p:nvSpPr>
        <p:spPr/>
        <p:txBody>
          <a:bodyPr numCol="1"/>
          <a:lstStyle/>
          <a:p>
            <a:fld id="{A7D2E6C1-0037-4F6D-8296-EC85CF226FDD}" type="slidenum">
              <a:rPr lang="en-US" smtClean="0"/>
              <a:t>1</a:t>
            </a:fld>
            <a:endParaRPr lang="en-US"/>
          </a:p>
        </p:txBody>
      </p:sp>
    </p:spTree>
    <p:extLst>
      <p:ext uri="{BB962C8B-B14F-4D97-AF65-F5344CB8AC3E}">
        <p14:creationId xmlns:p14="http://schemas.microsoft.com/office/powerpoint/2010/main" val="1918928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b="1" dirty="0"/>
              <a:t>Watersheds</a:t>
            </a:r>
            <a:endParaRPr lang="en-US" dirty="0"/>
          </a:p>
          <a:p>
            <a:pPr marL="174296" indent="-174296">
              <a:buFont typeface="Arial" panose="020B0604020202020204" pitchFamily="34" charset="0"/>
              <a:buChar char="•"/>
            </a:pPr>
            <a:r>
              <a:rPr lang="en-US" dirty="0" smtClean="0"/>
              <a:t>1800ft 2 house average</a:t>
            </a:r>
            <a:endParaRPr lang="en-US" dirty="0"/>
          </a:p>
          <a:p>
            <a:pPr marL="174296" indent="-174296">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numCol="1"/>
          <a:lstStyle/>
          <a:p>
            <a:fld id="{96C18440-150F-4D7D-9DD0-5D126FF8E214}" type="slidenum">
              <a:rPr lang="en-US" smtClean="0"/>
              <a:t>11</a:t>
            </a:fld>
            <a:endParaRPr lang="en-US"/>
          </a:p>
        </p:txBody>
      </p:sp>
    </p:spTree>
    <p:extLst>
      <p:ext uri="{BB962C8B-B14F-4D97-AF65-F5344CB8AC3E}">
        <p14:creationId xmlns:p14="http://schemas.microsoft.com/office/powerpoint/2010/main" val="3268319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pPr eaLnBrk="1" hangingPunct="1"/>
            <a:r>
              <a:rPr lang="en-US" dirty="0" smtClean="0"/>
              <a:t>The change in how water flows in streams causes many problems.  As mentioned, flooding is a problem, and not just for cities, but for agriculture too. Many farmers who are downstream from cities are finding their fields flooding more often, and not only in the spring, but sometimes several times a year. </a:t>
            </a:r>
          </a:p>
          <a:p>
            <a:pPr marL="174296" indent="-174296">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numCol="1"/>
          <a:lstStyle/>
          <a:p>
            <a:fld id="{96C18440-150F-4D7D-9DD0-5D126FF8E214}" type="slidenum">
              <a:rPr lang="en-US" smtClean="0"/>
              <a:t>12</a:t>
            </a:fld>
            <a:endParaRPr lang="en-US"/>
          </a:p>
        </p:txBody>
      </p:sp>
    </p:spTree>
    <p:extLst>
      <p:ext uri="{BB962C8B-B14F-4D97-AF65-F5344CB8AC3E}">
        <p14:creationId xmlns:p14="http://schemas.microsoft.com/office/powerpoint/2010/main" val="3268319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pPr marL="174296" indent="-174296">
              <a:buFont typeface="Arial" panose="020B0604020202020204" pitchFamily="34" charset="0"/>
              <a:buChar char="•"/>
            </a:pPr>
            <a:r>
              <a:rPr lang="en-US" dirty="0"/>
              <a:t>High amounts of runoff increase stream/river velocities which promotes increased bank erosion. </a:t>
            </a:r>
          </a:p>
          <a:p>
            <a:pPr marL="174296" indent="-174296">
              <a:buFont typeface="Arial" panose="020B0604020202020204" pitchFamily="34" charset="0"/>
              <a:buChar char="•"/>
            </a:pPr>
            <a:r>
              <a:rPr lang="en-US" dirty="0" smtClean="0"/>
              <a:t>The great force causes massive erosion along stream banks.  </a:t>
            </a:r>
          </a:p>
          <a:p>
            <a:pPr marL="174296" indent="-174296">
              <a:buFont typeface="Arial" panose="020B0604020202020204" pitchFamily="34" charset="0"/>
              <a:buChar char="•"/>
            </a:pPr>
            <a:r>
              <a:rPr lang="en-US" dirty="0" smtClean="0"/>
              <a:t>This erosion occurred in the Milwaukee area after two large storms.  The line of rocks shows you where the original stream bank was and how much land eroded away.</a:t>
            </a:r>
            <a:br>
              <a:rPr lang="en-US" dirty="0" smtClean="0"/>
            </a:br>
            <a:endParaRPr lang="en-US" dirty="0" smtClean="0"/>
          </a:p>
          <a:p>
            <a:pPr eaLnBrk="1" hangingPunct="1"/>
            <a:r>
              <a:rPr lang="en-US" dirty="0" smtClean="0"/>
              <a:t>(Photo: Tree toppling: Lincoln Creek, Milwaukee 2000, flood crest three feet above normal. Original stream width was where the line of large rocks is.)</a:t>
            </a:r>
          </a:p>
          <a:p>
            <a:pPr marL="174296" indent="-174296">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numCol="1"/>
          <a:lstStyle/>
          <a:p>
            <a:fld id="{96C18440-150F-4D7D-9DD0-5D126FF8E214}" type="slidenum">
              <a:rPr lang="en-US" smtClean="0"/>
              <a:t>13</a:t>
            </a:fld>
            <a:endParaRPr lang="en-US"/>
          </a:p>
        </p:txBody>
      </p:sp>
    </p:spTree>
    <p:extLst>
      <p:ext uri="{BB962C8B-B14F-4D97-AF65-F5344CB8AC3E}">
        <p14:creationId xmlns:p14="http://schemas.microsoft.com/office/powerpoint/2010/main" val="3268319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pPr eaLnBrk="1" hangingPunct="1"/>
            <a:r>
              <a:rPr lang="en-US" dirty="0" smtClean="0"/>
              <a:t>But every year when the snow melts and spring rains come, blankets of soil wash off the land and into our waterways. </a:t>
            </a:r>
          </a:p>
          <a:p>
            <a:pPr eaLnBrk="1" hangingPunct="1"/>
            <a:endParaRPr lang="en-US" dirty="0" smtClean="0"/>
          </a:p>
          <a:p>
            <a:pPr eaLnBrk="1" hangingPunct="1"/>
            <a:r>
              <a:rPr lang="en-US" dirty="0" smtClean="0"/>
              <a:t>(Photo: Sediment plume from Six Mile Creek as it</a:t>
            </a:r>
            <a:r>
              <a:rPr lang="en-US" baseline="0" dirty="0" smtClean="0"/>
              <a:t> enters Lake Mendota</a:t>
            </a:r>
            <a:r>
              <a:rPr lang="en-US" dirty="0" smtClean="0"/>
              <a:t>, Dane County)</a:t>
            </a:r>
          </a:p>
          <a:p>
            <a:pPr marL="174296" indent="-174296">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numCol="1"/>
          <a:lstStyle/>
          <a:p>
            <a:fld id="{96C18440-150F-4D7D-9DD0-5D126FF8E214}" type="slidenum">
              <a:rPr lang="en-US" smtClean="0"/>
              <a:t>14</a:t>
            </a:fld>
            <a:endParaRPr lang="en-US"/>
          </a:p>
        </p:txBody>
      </p:sp>
    </p:spTree>
    <p:extLst>
      <p:ext uri="{BB962C8B-B14F-4D97-AF65-F5344CB8AC3E}">
        <p14:creationId xmlns:p14="http://schemas.microsoft.com/office/powerpoint/2010/main" val="3268319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b="1" dirty="0"/>
              <a:t>Algae</a:t>
            </a:r>
            <a:endParaRPr lang="en-US" dirty="0"/>
          </a:p>
          <a:p>
            <a:pPr marL="174296" indent="-174296">
              <a:buFont typeface="Arial" panose="020B0604020202020204" pitchFamily="34" charset="0"/>
              <a:buChar char="•"/>
            </a:pPr>
            <a:r>
              <a:rPr lang="en-US" dirty="0"/>
              <a:t>Nutrients, including phosphorous, from fertilizers, leaves, grass clippings - can cause excessive algae growth in water bodies. </a:t>
            </a:r>
          </a:p>
          <a:p>
            <a:pPr marL="174296" indent="-174296">
              <a:buFont typeface="Arial" panose="020B0604020202020204" pitchFamily="34" charset="0"/>
              <a:buChar char="•"/>
            </a:pPr>
            <a:r>
              <a:rPr lang="en-US" dirty="0"/>
              <a:t>For example, average TP load in Door Creek is 15,050 </a:t>
            </a:r>
            <a:r>
              <a:rPr lang="en-US" dirty="0" err="1"/>
              <a:t>lbs</a:t>
            </a:r>
            <a:r>
              <a:rPr lang="en-US" dirty="0"/>
              <a:t> which has the potential to produce over 7 million </a:t>
            </a:r>
            <a:r>
              <a:rPr lang="en-US" dirty="0" err="1"/>
              <a:t>lbs</a:t>
            </a:r>
            <a:r>
              <a:rPr lang="en-US" dirty="0"/>
              <a:t> of algae.</a:t>
            </a:r>
          </a:p>
          <a:p>
            <a:pPr marL="174296" indent="-174296">
              <a:buFont typeface="Arial" panose="020B0604020202020204" pitchFamily="34" charset="0"/>
              <a:buChar char="•"/>
            </a:pPr>
            <a:r>
              <a:rPr lang="en-US" dirty="0"/>
              <a:t>One thing we can do to help is increase upland infiltration practices and natural areas help slow down the water, reducing erosion and nutrient inputs.</a:t>
            </a:r>
          </a:p>
          <a:p>
            <a:pPr marL="174296" indent="-174296">
              <a:buFont typeface="Arial" panose="020B0604020202020204" pitchFamily="34" charset="0"/>
              <a:buChar char="•"/>
            </a:pPr>
            <a:endParaRPr lang="en-US" dirty="0"/>
          </a:p>
          <a:p>
            <a:pPr>
              <a:spcAft>
                <a:spcPts val="1220"/>
              </a:spcAft>
            </a:pPr>
            <a:r>
              <a:rPr lang="en-US" i="1" dirty="0">
                <a:latin typeface="Century Gothic" panose="020B0502020202020204" pitchFamily="34" charset="0"/>
              </a:rPr>
              <a:t>**Annual total phosphorus and total suspended sediment loadings in pounds by source category for the Door Creek Watershed based on results generated by Dane County Land and Water Resources Department using data from Yahara WINs Extended SWAT Model to Estimate Baseline Phosphorus Loading to the Yahara Watershed (Montgomery Associates Resource Solutions, LLC, 2014).</a:t>
            </a:r>
          </a:p>
          <a:p>
            <a:endParaRPr lang="en-US" dirty="0"/>
          </a:p>
        </p:txBody>
      </p:sp>
      <p:sp>
        <p:nvSpPr>
          <p:cNvPr id="4" name="Slide Number Placeholder 3"/>
          <p:cNvSpPr>
            <a:spLocks noGrp="1"/>
          </p:cNvSpPr>
          <p:nvPr>
            <p:ph type="sldNum" sz="quarter" idx="10"/>
          </p:nvPr>
        </p:nvSpPr>
        <p:spPr/>
        <p:txBody>
          <a:bodyPr numCol="1"/>
          <a:lstStyle/>
          <a:p>
            <a:fld id="{96C18440-150F-4D7D-9DD0-5D126FF8E214}" type="slidenum">
              <a:rPr lang="en-US" smtClean="0"/>
              <a:t>15</a:t>
            </a:fld>
            <a:endParaRPr lang="en-US"/>
          </a:p>
        </p:txBody>
      </p:sp>
    </p:spTree>
    <p:extLst>
      <p:ext uri="{BB962C8B-B14F-4D97-AF65-F5344CB8AC3E}">
        <p14:creationId xmlns:p14="http://schemas.microsoft.com/office/powerpoint/2010/main" val="32683196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numCol="1"/>
          <a:lstStyle>
            <a:lvl1pPr defTabSz="922272">
              <a:defRPr>
                <a:solidFill>
                  <a:schemeClr val="tx1"/>
                </a:solidFill>
                <a:latin typeface="Arial" charset="0"/>
              </a:defRPr>
            </a:lvl1pPr>
            <a:lvl2pPr marL="742897" indent="-285730" defTabSz="922272">
              <a:defRPr>
                <a:solidFill>
                  <a:schemeClr val="tx1"/>
                </a:solidFill>
                <a:latin typeface="Arial" charset="0"/>
              </a:defRPr>
            </a:lvl2pPr>
            <a:lvl3pPr marL="1142918" indent="-228584" defTabSz="922272">
              <a:defRPr>
                <a:solidFill>
                  <a:schemeClr val="tx1"/>
                </a:solidFill>
                <a:latin typeface="Arial" charset="0"/>
              </a:defRPr>
            </a:lvl3pPr>
            <a:lvl4pPr marL="1600085" indent="-228584" defTabSz="922272">
              <a:defRPr>
                <a:solidFill>
                  <a:schemeClr val="tx1"/>
                </a:solidFill>
                <a:latin typeface="Arial" charset="0"/>
              </a:defRPr>
            </a:lvl4pPr>
            <a:lvl5pPr marL="2057252" indent="-228584" defTabSz="922272">
              <a:defRPr>
                <a:solidFill>
                  <a:schemeClr val="tx1"/>
                </a:solidFill>
                <a:latin typeface="Arial" charset="0"/>
              </a:defRPr>
            </a:lvl5pPr>
            <a:lvl6pPr marL="2514419" indent="-228584" defTabSz="922272" eaLnBrk="0" fontAlgn="base" hangingPunct="0">
              <a:spcBef>
                <a:spcPct val="0"/>
              </a:spcBef>
              <a:spcAft>
                <a:spcPct val="0"/>
              </a:spcAft>
              <a:defRPr>
                <a:solidFill>
                  <a:schemeClr val="tx1"/>
                </a:solidFill>
                <a:latin typeface="Arial" charset="0"/>
              </a:defRPr>
            </a:lvl6pPr>
            <a:lvl7pPr marL="2971585" indent="-228584" defTabSz="922272" eaLnBrk="0" fontAlgn="base" hangingPunct="0">
              <a:spcBef>
                <a:spcPct val="0"/>
              </a:spcBef>
              <a:spcAft>
                <a:spcPct val="0"/>
              </a:spcAft>
              <a:defRPr>
                <a:solidFill>
                  <a:schemeClr val="tx1"/>
                </a:solidFill>
                <a:latin typeface="Arial" charset="0"/>
              </a:defRPr>
            </a:lvl7pPr>
            <a:lvl8pPr marL="3428752" indent="-228584" defTabSz="922272" eaLnBrk="0" fontAlgn="base" hangingPunct="0">
              <a:spcBef>
                <a:spcPct val="0"/>
              </a:spcBef>
              <a:spcAft>
                <a:spcPct val="0"/>
              </a:spcAft>
              <a:defRPr>
                <a:solidFill>
                  <a:schemeClr val="tx1"/>
                </a:solidFill>
                <a:latin typeface="Arial" charset="0"/>
              </a:defRPr>
            </a:lvl8pPr>
            <a:lvl9pPr marL="3885919" indent="-228584" defTabSz="922272" eaLnBrk="0" fontAlgn="base" hangingPunct="0">
              <a:spcBef>
                <a:spcPct val="0"/>
              </a:spcBef>
              <a:spcAft>
                <a:spcPct val="0"/>
              </a:spcAft>
              <a:defRPr>
                <a:solidFill>
                  <a:schemeClr val="tx1"/>
                </a:solidFill>
                <a:latin typeface="Arial" charset="0"/>
              </a:defRPr>
            </a:lvl9pPr>
          </a:lstStyle>
          <a:p>
            <a:fld id="{53F6F4D5-AF42-48F4-8F0D-67D5CD540057}" type="slidenum">
              <a:rPr lang="en-US" smtClean="0"/>
              <a:pPr/>
              <a:t>16</a:t>
            </a:fld>
            <a:endParaRPr lang="en-US"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numCol="1"/>
          <a:lstStyle/>
          <a:p>
            <a:pPr eaLnBrk="1" hangingPunct="1"/>
            <a:r>
              <a:rPr lang="en-US" smtClean="0"/>
              <a:t>   Kegonsa 2012</a:t>
            </a:r>
          </a:p>
          <a:p>
            <a:pPr eaLnBrk="1" hangingPunct="1"/>
            <a:endParaRPr lang="en-US" smtClean="0"/>
          </a:p>
          <a:p>
            <a:pPr eaLnBrk="1" hangingPunct="1"/>
            <a:r>
              <a:rPr lang="en-US" smtClean="0"/>
              <a:t>To ensure we have waters that are:</a:t>
            </a:r>
          </a:p>
          <a:p>
            <a:pPr eaLnBrk="1" hangingPunct="1"/>
            <a:r>
              <a:rPr lang="en-US" smtClean="0"/>
              <a:t>Suitable habitat for fish and other organisms</a:t>
            </a:r>
          </a:p>
          <a:p>
            <a:pPr eaLnBrk="1" hangingPunct="1"/>
            <a:r>
              <a:rPr lang="en-US" smtClean="0"/>
              <a:t>-swimable/fishable for recreation</a:t>
            </a:r>
          </a:p>
          <a:p>
            <a:pPr eaLnBrk="1" hangingPunct="1"/>
            <a:r>
              <a:rPr lang="en-US" smtClean="0"/>
              <a:t>-and in some cases drinkable in areas where people rely on their surface waters for drinking water.</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pPr eaLnBrk="1" hangingPunct="1"/>
            <a:r>
              <a:rPr lang="en-US" dirty="0" smtClean="0"/>
              <a:t>Need to</a:t>
            </a:r>
            <a:r>
              <a:rPr lang="en-US" baseline="0" dirty="0" smtClean="0"/>
              <a:t> make changes so </a:t>
            </a:r>
            <a:r>
              <a:rPr lang="en-US" dirty="0" smtClean="0"/>
              <a:t>our cityscapes function more like our rural landscapes.</a:t>
            </a:r>
          </a:p>
          <a:p>
            <a:pPr eaLnBrk="1" hangingPunct="1"/>
            <a:r>
              <a:rPr lang="en-US" dirty="0" smtClean="0"/>
              <a:t>Native plants have deep</a:t>
            </a:r>
            <a:r>
              <a:rPr lang="en-US" baseline="0" dirty="0" smtClean="0"/>
              <a:t> root systems that promote infiltration and help water soak into the ground rather than runoff .</a:t>
            </a:r>
            <a:endParaRPr lang="en-US" dirty="0" smtClean="0"/>
          </a:p>
          <a:p>
            <a:pPr defTabSz="929579">
              <a:defRPr/>
            </a:pPr>
            <a:endParaRPr lang="en-US" dirty="0"/>
          </a:p>
        </p:txBody>
      </p:sp>
      <p:sp>
        <p:nvSpPr>
          <p:cNvPr id="4" name="Slide Number Placeholder 3"/>
          <p:cNvSpPr>
            <a:spLocks noGrp="1"/>
          </p:cNvSpPr>
          <p:nvPr>
            <p:ph type="sldNum" sz="quarter" idx="10"/>
          </p:nvPr>
        </p:nvSpPr>
        <p:spPr/>
        <p:txBody>
          <a:bodyPr numCol="1"/>
          <a:lstStyle/>
          <a:p>
            <a:fld id="{96C18440-150F-4D7D-9DD0-5D126FF8E214}" type="slidenum">
              <a:rPr lang="en-US" smtClean="0"/>
              <a:t>17</a:t>
            </a:fld>
            <a:endParaRPr lang="en-US"/>
          </a:p>
        </p:txBody>
      </p:sp>
    </p:spTree>
    <p:extLst>
      <p:ext uri="{BB962C8B-B14F-4D97-AF65-F5344CB8AC3E}">
        <p14:creationId xmlns:p14="http://schemas.microsoft.com/office/powerpoint/2010/main" val="3268319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pPr marL="174296" indent="-174296">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numCol="1"/>
          <a:lstStyle/>
          <a:p>
            <a:fld id="{96C18440-150F-4D7D-9DD0-5D126FF8E214}" type="slidenum">
              <a:rPr lang="en-US" smtClean="0"/>
              <a:t>18</a:t>
            </a:fld>
            <a:endParaRPr lang="en-US"/>
          </a:p>
        </p:txBody>
      </p:sp>
    </p:spTree>
    <p:extLst>
      <p:ext uri="{BB962C8B-B14F-4D97-AF65-F5344CB8AC3E}">
        <p14:creationId xmlns:p14="http://schemas.microsoft.com/office/powerpoint/2010/main" val="32683196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b="1" dirty="0"/>
              <a:t>Buffalo Grass native to WI not great for high traffic areas</a:t>
            </a:r>
          </a:p>
          <a:p>
            <a:r>
              <a:rPr lang="en-US" b="1" dirty="0"/>
              <a:t>Other Benefits of Native Plants - Native plants have: </a:t>
            </a:r>
            <a:endParaRPr lang="en-US" dirty="0"/>
          </a:p>
          <a:p>
            <a:pPr marL="174296" indent="-174296">
              <a:buFont typeface="Arial" panose="020B0604020202020204" pitchFamily="34" charset="0"/>
              <a:buChar char="•"/>
            </a:pPr>
            <a:r>
              <a:rPr lang="en-US" dirty="0"/>
              <a:t>Adapted to the local climate and soils</a:t>
            </a:r>
          </a:p>
          <a:p>
            <a:pPr marL="174296" indent="-174296">
              <a:buFont typeface="Arial" panose="020B0604020202020204" pitchFamily="34" charset="0"/>
              <a:buChar char="•"/>
            </a:pPr>
            <a:r>
              <a:rPr lang="en-US" dirty="0"/>
              <a:t>Drought tolerant </a:t>
            </a:r>
          </a:p>
          <a:p>
            <a:pPr marL="174296" indent="-174296">
              <a:buFont typeface="Arial" panose="020B0604020202020204" pitchFamily="34" charset="0"/>
              <a:buChar char="•"/>
            </a:pPr>
            <a:r>
              <a:rPr lang="en-US" dirty="0"/>
              <a:t>Disease resistant </a:t>
            </a:r>
          </a:p>
          <a:p>
            <a:pPr marL="174296" indent="-174296">
              <a:buFont typeface="Arial" panose="020B0604020202020204" pitchFamily="34" charset="0"/>
              <a:buChar char="•"/>
            </a:pPr>
            <a:r>
              <a:rPr lang="en-US" dirty="0"/>
              <a:t>Developed complex relationships with the local organisms and ecosystem</a:t>
            </a:r>
          </a:p>
          <a:p>
            <a:endParaRPr lang="en-US" dirty="0"/>
          </a:p>
        </p:txBody>
      </p:sp>
      <p:sp>
        <p:nvSpPr>
          <p:cNvPr id="4" name="Slide Number Placeholder 3"/>
          <p:cNvSpPr>
            <a:spLocks noGrp="1"/>
          </p:cNvSpPr>
          <p:nvPr>
            <p:ph type="sldNum" sz="quarter" idx="10"/>
          </p:nvPr>
        </p:nvSpPr>
        <p:spPr/>
        <p:txBody>
          <a:bodyPr numCol="1"/>
          <a:lstStyle/>
          <a:p>
            <a:fld id="{96C18440-150F-4D7D-9DD0-5D126FF8E214}" type="slidenum">
              <a:rPr lang="en-US" smtClean="0"/>
              <a:t>19</a:t>
            </a:fld>
            <a:endParaRPr lang="en-US"/>
          </a:p>
        </p:txBody>
      </p:sp>
    </p:spTree>
    <p:extLst>
      <p:ext uri="{BB962C8B-B14F-4D97-AF65-F5344CB8AC3E}">
        <p14:creationId xmlns:p14="http://schemas.microsoft.com/office/powerpoint/2010/main" val="19124305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pPr marL="174296" indent="-174296">
              <a:buFont typeface="Arial" panose="020B0604020202020204" pitchFamily="34" charset="0"/>
              <a:buChar char="•"/>
            </a:pPr>
            <a:r>
              <a:rPr lang="en-US" dirty="0"/>
              <a:t>www.danecountycleansweep.com</a:t>
            </a:r>
          </a:p>
          <a:p>
            <a:pPr marL="174296" indent="-174296">
              <a:buFont typeface="Arial" panose="020B0604020202020204" pitchFamily="34" charset="0"/>
              <a:buChar char="•"/>
            </a:pPr>
            <a:r>
              <a:rPr lang="en-US" u="sng" dirty="0">
                <a:hlinkClick r:id="rId3"/>
              </a:rPr>
              <a:t>https://uwlab.soils.wisc.edu/farmers/lawn-garden</a:t>
            </a:r>
            <a:r>
              <a:rPr lang="en-US" u="sng" dirty="0" smtClean="0">
                <a:hlinkClick r:id="rId3"/>
              </a:rPr>
              <a:t>/</a:t>
            </a:r>
            <a:endParaRPr lang="en-US" u="sng" dirty="0" smtClean="0"/>
          </a:p>
          <a:p>
            <a:pPr marL="174296" indent="-174296">
              <a:buFont typeface="Arial" panose="020B0604020202020204" pitchFamily="34" charset="0"/>
              <a:buChar char="•"/>
            </a:pPr>
            <a:r>
              <a:rPr lang="en-US" sz="1200" b="0" i="0" kern="1200" dirty="0" smtClean="0">
                <a:solidFill>
                  <a:schemeClr val="tx1"/>
                </a:solidFill>
                <a:effectLst/>
                <a:latin typeface="+mn-lt"/>
                <a:ea typeface="+mn-ea"/>
                <a:cs typeface="+mn-cs"/>
              </a:rPr>
              <a:t>Pet waste</a:t>
            </a:r>
            <a:r>
              <a:rPr lang="en-US" sz="1200" b="0" i="0" kern="1200" baseline="0" dirty="0" smtClean="0">
                <a:solidFill>
                  <a:schemeClr val="tx1"/>
                </a:solidFill>
                <a:effectLst/>
                <a:latin typeface="+mn-lt"/>
                <a:ea typeface="+mn-ea"/>
                <a:cs typeface="+mn-cs"/>
              </a:rPr>
              <a:t> contains nutrients</a:t>
            </a:r>
            <a:r>
              <a:rPr lang="en-US" sz="1200" b="0" i="0" kern="1200" dirty="0" smtClean="0">
                <a:solidFill>
                  <a:schemeClr val="tx1"/>
                </a:solidFill>
                <a:effectLst/>
                <a:latin typeface="+mn-lt"/>
                <a:ea typeface="+mn-ea"/>
                <a:cs typeface="+mn-cs"/>
              </a:rPr>
              <a:t> and bacteria harmful to aquatic</a:t>
            </a:r>
            <a:r>
              <a:rPr lang="en-US" sz="1200" b="0" i="0" kern="1200" baseline="0" dirty="0" smtClean="0">
                <a:solidFill>
                  <a:schemeClr val="tx1"/>
                </a:solidFill>
                <a:effectLst/>
                <a:latin typeface="+mn-lt"/>
                <a:ea typeface="+mn-ea"/>
                <a:cs typeface="+mn-cs"/>
              </a:rPr>
              <a:t> life and humans using local waters. </a:t>
            </a:r>
            <a:endParaRPr lang="en-US" u="sng" dirty="0" smtClean="0"/>
          </a:p>
          <a:p>
            <a:pPr marL="174296" indent="-174296">
              <a:buFont typeface="Arial" panose="020B0604020202020204" pitchFamily="34" charset="0"/>
              <a:buChar char="•"/>
            </a:pPr>
            <a:r>
              <a:rPr lang="en-US" u="sng" dirty="0" smtClean="0"/>
              <a:t>Rain</a:t>
            </a:r>
            <a:r>
              <a:rPr lang="en-US" u="sng" baseline="0" dirty="0" smtClean="0"/>
              <a:t> water that runs through leaves on the street creates a “leaf-tea” rich in dissolved phosphorus. This tea fuels algae growth in our lakes. </a:t>
            </a:r>
            <a:endParaRPr lang="en-US" dirty="0"/>
          </a:p>
        </p:txBody>
      </p:sp>
      <p:sp>
        <p:nvSpPr>
          <p:cNvPr id="4" name="Slide Number Placeholder 3"/>
          <p:cNvSpPr>
            <a:spLocks noGrp="1"/>
          </p:cNvSpPr>
          <p:nvPr>
            <p:ph type="sldNum" sz="quarter" idx="10"/>
          </p:nvPr>
        </p:nvSpPr>
        <p:spPr/>
        <p:txBody>
          <a:bodyPr numCol="1"/>
          <a:lstStyle/>
          <a:p>
            <a:fld id="{5394932A-FD31-4849-A139-90E26FE9D89B}" type="slidenum">
              <a:rPr lang="en-US" smtClean="0"/>
              <a:t>20</a:t>
            </a:fld>
            <a:endParaRPr lang="en-US" dirty="0"/>
          </a:p>
        </p:txBody>
      </p:sp>
    </p:spTree>
    <p:extLst>
      <p:ext uri="{BB962C8B-B14F-4D97-AF65-F5344CB8AC3E}">
        <p14:creationId xmlns:p14="http://schemas.microsoft.com/office/powerpoint/2010/main" val="1699454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b="1" dirty="0"/>
              <a:t>Watersheds</a:t>
            </a:r>
            <a:endParaRPr lang="en-US" dirty="0"/>
          </a:p>
          <a:p>
            <a:pPr marL="174296" indent="-174296">
              <a:buFont typeface="Arial" panose="020B0604020202020204" pitchFamily="34" charset="0"/>
              <a:buChar char="•"/>
            </a:pPr>
            <a:r>
              <a:rPr lang="en-US" dirty="0"/>
              <a:t>The area of land that catches precipitation and drains to the waterbody is its </a:t>
            </a:r>
            <a:r>
              <a:rPr lang="en-US" b="1" dirty="0"/>
              <a:t>watershed.</a:t>
            </a:r>
            <a:r>
              <a:rPr lang="en-US" dirty="0"/>
              <a:t> Everything that happens on the land impacts local and downstream water. </a:t>
            </a:r>
          </a:p>
          <a:p>
            <a:endParaRPr lang="en-US" dirty="0"/>
          </a:p>
        </p:txBody>
      </p:sp>
      <p:sp>
        <p:nvSpPr>
          <p:cNvPr id="4" name="Slide Number Placeholder 3"/>
          <p:cNvSpPr>
            <a:spLocks noGrp="1"/>
          </p:cNvSpPr>
          <p:nvPr>
            <p:ph type="sldNum" sz="quarter" idx="10"/>
          </p:nvPr>
        </p:nvSpPr>
        <p:spPr/>
        <p:txBody>
          <a:bodyPr numCol="1"/>
          <a:lstStyle/>
          <a:p>
            <a:fld id="{96C18440-150F-4D7D-9DD0-5D126FF8E214}" type="slidenum">
              <a:rPr lang="en-US" smtClean="0"/>
              <a:t>3</a:t>
            </a:fld>
            <a:endParaRPr lang="en-US"/>
          </a:p>
        </p:txBody>
      </p:sp>
    </p:spTree>
    <p:extLst>
      <p:ext uri="{BB962C8B-B14F-4D97-AF65-F5344CB8AC3E}">
        <p14:creationId xmlns:p14="http://schemas.microsoft.com/office/powerpoint/2010/main" val="1806966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endParaRPr lang="en-US"/>
          </a:p>
        </p:txBody>
      </p:sp>
      <p:sp>
        <p:nvSpPr>
          <p:cNvPr id="4" name="Slide Number Placeholder 3"/>
          <p:cNvSpPr>
            <a:spLocks noGrp="1"/>
          </p:cNvSpPr>
          <p:nvPr>
            <p:ph type="sldNum" sz="quarter" idx="10"/>
          </p:nvPr>
        </p:nvSpPr>
        <p:spPr/>
        <p:txBody>
          <a:bodyPr numCol="1"/>
          <a:lstStyle/>
          <a:p>
            <a:fld id="{A7D2E6C1-0037-4F6D-8296-EC85CF226FDD}" type="slidenum">
              <a:rPr lang="en-US" smtClean="0"/>
              <a:t>21</a:t>
            </a:fld>
            <a:endParaRPr lang="en-US"/>
          </a:p>
        </p:txBody>
      </p:sp>
    </p:spTree>
    <p:extLst>
      <p:ext uri="{BB962C8B-B14F-4D97-AF65-F5344CB8AC3E}">
        <p14:creationId xmlns:p14="http://schemas.microsoft.com/office/powerpoint/2010/main" val="17259616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7810E9-9371-41F8-8B93-F1B0CEBB9074}" type="slidenum">
              <a:rPr lang="en-US" smtClean="0"/>
              <a:t>22</a:t>
            </a:fld>
            <a:endParaRPr lang="en-US"/>
          </a:p>
        </p:txBody>
      </p:sp>
    </p:spTree>
    <p:extLst>
      <p:ext uri="{BB962C8B-B14F-4D97-AF65-F5344CB8AC3E}">
        <p14:creationId xmlns:p14="http://schemas.microsoft.com/office/powerpoint/2010/main" val="42530719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dirty="0" smtClean="0"/>
              <a:t>Danewaters.com</a:t>
            </a:r>
            <a:endParaRPr lang="en-US" dirty="0"/>
          </a:p>
        </p:txBody>
      </p:sp>
      <p:sp>
        <p:nvSpPr>
          <p:cNvPr id="4" name="Slide Number Placeholder 3"/>
          <p:cNvSpPr>
            <a:spLocks noGrp="1"/>
          </p:cNvSpPr>
          <p:nvPr>
            <p:ph type="sldNum" sz="quarter" idx="10"/>
          </p:nvPr>
        </p:nvSpPr>
        <p:spPr/>
        <p:txBody>
          <a:bodyPr numCol="1"/>
          <a:lstStyle/>
          <a:p>
            <a:fld id="{A7D2E6C1-0037-4F6D-8296-EC85CF226FDD}" type="slidenum">
              <a:rPr lang="en-US" smtClean="0"/>
              <a:t>23</a:t>
            </a:fld>
            <a:endParaRPr lang="en-US"/>
          </a:p>
        </p:txBody>
      </p:sp>
    </p:spTree>
    <p:extLst>
      <p:ext uri="{BB962C8B-B14F-4D97-AF65-F5344CB8AC3E}">
        <p14:creationId xmlns:p14="http://schemas.microsoft.com/office/powerpoint/2010/main" val="4096841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dirty="0" smtClean="0"/>
              <a:t>Danewaters.com</a:t>
            </a:r>
            <a:endParaRPr lang="en-US" dirty="0"/>
          </a:p>
        </p:txBody>
      </p:sp>
      <p:sp>
        <p:nvSpPr>
          <p:cNvPr id="4" name="Slide Number Placeholder 3"/>
          <p:cNvSpPr>
            <a:spLocks noGrp="1"/>
          </p:cNvSpPr>
          <p:nvPr>
            <p:ph type="sldNum" sz="quarter" idx="10"/>
          </p:nvPr>
        </p:nvSpPr>
        <p:spPr/>
        <p:txBody>
          <a:bodyPr numCol="1"/>
          <a:lstStyle/>
          <a:p>
            <a:fld id="{A7D2E6C1-0037-4F6D-8296-EC85CF226FDD}" type="slidenum">
              <a:rPr lang="en-US" smtClean="0"/>
              <a:t>24</a:t>
            </a:fld>
            <a:endParaRPr lang="en-US"/>
          </a:p>
        </p:txBody>
      </p:sp>
    </p:spTree>
    <p:extLst>
      <p:ext uri="{BB962C8B-B14F-4D97-AF65-F5344CB8AC3E}">
        <p14:creationId xmlns:p14="http://schemas.microsoft.com/office/powerpoint/2010/main" val="40968418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dirty="0" smtClean="0"/>
              <a:t>Danewaters.com</a:t>
            </a:r>
            <a:endParaRPr lang="en-US" dirty="0"/>
          </a:p>
        </p:txBody>
      </p:sp>
      <p:sp>
        <p:nvSpPr>
          <p:cNvPr id="4" name="Slide Number Placeholder 3"/>
          <p:cNvSpPr>
            <a:spLocks noGrp="1"/>
          </p:cNvSpPr>
          <p:nvPr>
            <p:ph type="sldNum" sz="quarter" idx="10"/>
          </p:nvPr>
        </p:nvSpPr>
        <p:spPr/>
        <p:txBody>
          <a:bodyPr numCol="1"/>
          <a:lstStyle/>
          <a:p>
            <a:fld id="{A7D2E6C1-0037-4F6D-8296-EC85CF226FDD}" type="slidenum">
              <a:rPr lang="en-US" smtClean="0"/>
              <a:t>25</a:t>
            </a:fld>
            <a:endParaRPr lang="en-US"/>
          </a:p>
        </p:txBody>
      </p:sp>
    </p:spTree>
    <p:extLst>
      <p:ext uri="{BB962C8B-B14F-4D97-AF65-F5344CB8AC3E}">
        <p14:creationId xmlns:p14="http://schemas.microsoft.com/office/powerpoint/2010/main" val="40968418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endParaRPr lang="en-US"/>
          </a:p>
        </p:txBody>
      </p:sp>
      <p:sp>
        <p:nvSpPr>
          <p:cNvPr id="4" name="Slide Number Placeholder 3"/>
          <p:cNvSpPr>
            <a:spLocks noGrp="1"/>
          </p:cNvSpPr>
          <p:nvPr>
            <p:ph type="sldNum" sz="quarter" idx="10"/>
          </p:nvPr>
        </p:nvSpPr>
        <p:spPr/>
        <p:txBody>
          <a:bodyPr numCol="1"/>
          <a:lstStyle/>
          <a:p>
            <a:fld id="{A7D2E6C1-0037-4F6D-8296-EC85CF226FDD}" type="slidenum">
              <a:rPr lang="en-US" smtClean="0"/>
              <a:t>26</a:t>
            </a:fld>
            <a:endParaRPr lang="en-US"/>
          </a:p>
        </p:txBody>
      </p:sp>
    </p:spTree>
    <p:extLst>
      <p:ext uri="{BB962C8B-B14F-4D97-AF65-F5344CB8AC3E}">
        <p14:creationId xmlns:p14="http://schemas.microsoft.com/office/powerpoint/2010/main" val="3683046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endParaRPr lang="en-US"/>
          </a:p>
        </p:txBody>
      </p:sp>
      <p:sp>
        <p:nvSpPr>
          <p:cNvPr id="4" name="Slide Number Placeholder 3"/>
          <p:cNvSpPr>
            <a:spLocks noGrp="1"/>
          </p:cNvSpPr>
          <p:nvPr>
            <p:ph type="sldNum" sz="quarter" idx="10"/>
          </p:nvPr>
        </p:nvSpPr>
        <p:spPr/>
        <p:txBody>
          <a:bodyPr numCol="1"/>
          <a:lstStyle/>
          <a:p>
            <a:fld id="{8A7810E9-9371-41F8-8B93-F1B0CEBB9074}" type="slidenum">
              <a:rPr lang="en-US" smtClean="0"/>
              <a:t>27</a:t>
            </a:fld>
            <a:endParaRPr lang="en-US"/>
          </a:p>
        </p:txBody>
      </p:sp>
    </p:spTree>
    <p:extLst>
      <p:ext uri="{BB962C8B-B14F-4D97-AF65-F5344CB8AC3E}">
        <p14:creationId xmlns:p14="http://schemas.microsoft.com/office/powerpoint/2010/main" val="2070791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endParaRPr lang="en-US"/>
          </a:p>
        </p:txBody>
      </p:sp>
      <p:sp>
        <p:nvSpPr>
          <p:cNvPr id="4" name="Slide Number Placeholder 3"/>
          <p:cNvSpPr>
            <a:spLocks noGrp="1"/>
          </p:cNvSpPr>
          <p:nvPr>
            <p:ph type="sldNum" sz="quarter" idx="10"/>
          </p:nvPr>
        </p:nvSpPr>
        <p:spPr/>
        <p:txBody>
          <a:bodyPr numCol="1"/>
          <a:lstStyle/>
          <a:p>
            <a:fld id="{A7D2E6C1-0037-4F6D-8296-EC85CF226FDD}" type="slidenum">
              <a:rPr lang="en-US" smtClean="0"/>
              <a:t>4</a:t>
            </a:fld>
            <a:endParaRPr lang="en-US"/>
          </a:p>
        </p:txBody>
      </p:sp>
    </p:spTree>
    <p:extLst>
      <p:ext uri="{BB962C8B-B14F-4D97-AF65-F5344CB8AC3E}">
        <p14:creationId xmlns:p14="http://schemas.microsoft.com/office/powerpoint/2010/main" val="925047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b="1" dirty="0"/>
              <a:t>Changed Landscapes: we moved from this… to this…</a:t>
            </a:r>
            <a:endParaRPr lang="en-US" dirty="0"/>
          </a:p>
          <a:p>
            <a:pPr marL="174296" indent="-174296">
              <a:buFont typeface="Arial" panose="020B0604020202020204" pitchFamily="34" charset="0"/>
              <a:buChar char="•"/>
            </a:pPr>
            <a:r>
              <a:rPr lang="en-US" dirty="0"/>
              <a:t>Our landscapes have changed dramatically – humans have taken over and there are very few natural spaces left. Sometimes its hard to understand the scale of our impact – see Manhattan image.</a:t>
            </a:r>
          </a:p>
          <a:p>
            <a:pPr marL="174296" indent="-174296">
              <a:buFont typeface="Arial" panose="020B0604020202020204" pitchFamily="34" charset="0"/>
              <a:buChar char="•"/>
            </a:pPr>
            <a:r>
              <a:rPr lang="en-US" dirty="0"/>
              <a:t>Even natural areas in our neighborhoods and communities tend to be dominated by lawns and/or non native species.</a:t>
            </a:r>
          </a:p>
          <a:p>
            <a:pPr marL="174296" indent="-174296">
              <a:buFont typeface="Arial" panose="020B0604020202020204" pitchFamily="34" charset="0"/>
              <a:buChar char="•"/>
            </a:pPr>
            <a:r>
              <a:rPr lang="en-US" dirty="0"/>
              <a:t>It’s not that we can’t incorporate more naturals spaces – but culturally, clean, manicured lawns and decorative plants (who cares where there from) have become the cultural norm.</a:t>
            </a:r>
          </a:p>
          <a:p>
            <a:endParaRPr lang="en-US" dirty="0"/>
          </a:p>
        </p:txBody>
      </p:sp>
      <p:sp>
        <p:nvSpPr>
          <p:cNvPr id="4" name="Slide Number Placeholder 3"/>
          <p:cNvSpPr>
            <a:spLocks noGrp="1"/>
          </p:cNvSpPr>
          <p:nvPr>
            <p:ph type="sldNum" sz="quarter" idx="10"/>
          </p:nvPr>
        </p:nvSpPr>
        <p:spPr/>
        <p:txBody>
          <a:bodyPr numCol="1"/>
          <a:lstStyle/>
          <a:p>
            <a:fld id="{96C18440-150F-4D7D-9DD0-5D126FF8E214}" type="slidenum">
              <a:rPr lang="en-US" smtClean="0"/>
              <a:t>5</a:t>
            </a:fld>
            <a:endParaRPr lang="en-US"/>
          </a:p>
        </p:txBody>
      </p:sp>
    </p:spTree>
    <p:extLst>
      <p:ext uri="{BB962C8B-B14F-4D97-AF65-F5344CB8AC3E}">
        <p14:creationId xmlns:p14="http://schemas.microsoft.com/office/powerpoint/2010/main" val="1186932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dirty="0" smtClean="0"/>
              <a:t>More</a:t>
            </a:r>
            <a:r>
              <a:rPr lang="en-US" baseline="0" dirty="0" smtClean="0"/>
              <a:t> native plants and natural spaces – why?  Because in natural systems, much of the rain that falls soaks into the earth</a:t>
            </a:r>
            <a:endParaRPr lang="en-US" dirty="0"/>
          </a:p>
        </p:txBody>
      </p:sp>
      <p:sp>
        <p:nvSpPr>
          <p:cNvPr id="4" name="Slide Number Placeholder 3"/>
          <p:cNvSpPr>
            <a:spLocks noGrp="1"/>
          </p:cNvSpPr>
          <p:nvPr>
            <p:ph type="sldNum" sz="quarter" idx="10"/>
          </p:nvPr>
        </p:nvSpPr>
        <p:spPr/>
        <p:txBody>
          <a:bodyPr numCol="1"/>
          <a:lstStyle/>
          <a:p>
            <a:fld id="{96C18440-150F-4D7D-9DD0-5D126FF8E214}" type="slidenum">
              <a:rPr lang="en-US" smtClean="0"/>
              <a:t>6</a:t>
            </a:fld>
            <a:endParaRPr lang="en-US"/>
          </a:p>
        </p:txBody>
      </p:sp>
    </p:spTree>
    <p:extLst>
      <p:ext uri="{BB962C8B-B14F-4D97-AF65-F5344CB8AC3E}">
        <p14:creationId xmlns:p14="http://schemas.microsoft.com/office/powerpoint/2010/main" val="1186932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endParaRPr lang="en-US" dirty="0"/>
          </a:p>
        </p:txBody>
      </p:sp>
      <p:sp>
        <p:nvSpPr>
          <p:cNvPr id="4" name="Slide Number Placeholder 3"/>
          <p:cNvSpPr>
            <a:spLocks noGrp="1"/>
          </p:cNvSpPr>
          <p:nvPr>
            <p:ph type="sldNum" sz="quarter" idx="10"/>
          </p:nvPr>
        </p:nvSpPr>
        <p:spPr/>
        <p:txBody>
          <a:bodyPr numCol="1"/>
          <a:lstStyle/>
          <a:p>
            <a:fld id="{96C18440-150F-4D7D-9DD0-5D126FF8E214}" type="slidenum">
              <a:rPr lang="en-US" smtClean="0"/>
              <a:t>7</a:t>
            </a:fld>
            <a:endParaRPr lang="en-US"/>
          </a:p>
        </p:txBody>
      </p:sp>
    </p:spTree>
    <p:extLst>
      <p:ext uri="{BB962C8B-B14F-4D97-AF65-F5344CB8AC3E}">
        <p14:creationId xmlns:p14="http://schemas.microsoft.com/office/powerpoint/2010/main" val="1186932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pPr defTabSz="929579">
              <a:defRPr/>
            </a:pPr>
            <a:r>
              <a:rPr lang="en-US" dirty="0" smtClean="0"/>
              <a:t>http://greatlakesresilience.org/sites/default/files/casestudy_img_TwoHarbors_LandUseChangeAndSurfaceRunoff.jpg</a:t>
            </a:r>
          </a:p>
          <a:p>
            <a:endParaRPr lang="en-US" dirty="0" smtClean="0"/>
          </a:p>
          <a:p>
            <a:pPr marL="174296" indent="-174296">
              <a:buFont typeface="Arial" panose="020B0604020202020204" pitchFamily="34" charset="0"/>
              <a:buChar char="•"/>
            </a:pPr>
            <a:r>
              <a:rPr lang="en-US" dirty="0"/>
              <a:t>This urbanization has an impact on how much water soaks into the ground. </a:t>
            </a:r>
          </a:p>
          <a:p>
            <a:pPr marL="174296" indent="-174296">
              <a:buFont typeface="Arial" panose="020B0604020202020204" pitchFamily="34" charset="0"/>
              <a:buChar char="•"/>
            </a:pPr>
            <a:r>
              <a:rPr lang="en-US" dirty="0"/>
              <a:t>Going back to the water cycle, before the land was developed with houses, businesses and roads, here is how the cycle worked.  80-100% of the water soaked in and only 10-20% ran off.  </a:t>
            </a:r>
          </a:p>
          <a:p>
            <a:pPr marL="174296" indent="-174296">
              <a:buFont typeface="Arial" panose="020B0604020202020204" pitchFamily="34" charset="0"/>
              <a:buChar char="•"/>
            </a:pPr>
            <a:r>
              <a:rPr lang="en-US" dirty="0"/>
              <a:t>As development takes place, more and more water runs off instead of soaking in. </a:t>
            </a:r>
          </a:p>
          <a:p>
            <a:endParaRPr lang="en-US" dirty="0"/>
          </a:p>
        </p:txBody>
      </p:sp>
      <p:sp>
        <p:nvSpPr>
          <p:cNvPr id="4" name="Slide Number Placeholder 3"/>
          <p:cNvSpPr>
            <a:spLocks noGrp="1"/>
          </p:cNvSpPr>
          <p:nvPr>
            <p:ph type="sldNum" sz="quarter" idx="10"/>
          </p:nvPr>
        </p:nvSpPr>
        <p:spPr/>
        <p:txBody>
          <a:bodyPr numCol="1"/>
          <a:lstStyle/>
          <a:p>
            <a:fld id="{96C18440-150F-4D7D-9DD0-5D126FF8E214}" type="slidenum">
              <a:rPr lang="en-US" smtClean="0"/>
              <a:t>8</a:t>
            </a:fld>
            <a:endParaRPr lang="en-US"/>
          </a:p>
        </p:txBody>
      </p:sp>
    </p:spTree>
    <p:extLst>
      <p:ext uri="{BB962C8B-B14F-4D97-AF65-F5344CB8AC3E}">
        <p14:creationId xmlns:p14="http://schemas.microsoft.com/office/powerpoint/2010/main" val="3268319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endParaRPr lang="en-US" dirty="0"/>
          </a:p>
        </p:txBody>
      </p:sp>
      <p:sp>
        <p:nvSpPr>
          <p:cNvPr id="4" name="Slide Number Placeholder 3"/>
          <p:cNvSpPr>
            <a:spLocks noGrp="1"/>
          </p:cNvSpPr>
          <p:nvPr>
            <p:ph type="sldNum" sz="quarter" idx="10"/>
          </p:nvPr>
        </p:nvSpPr>
        <p:spPr/>
        <p:txBody>
          <a:bodyPr numCol="1"/>
          <a:lstStyle/>
          <a:p>
            <a:fld id="{96C18440-150F-4D7D-9DD0-5D126FF8E214}" type="slidenum">
              <a:rPr lang="en-US" smtClean="0"/>
              <a:t>9</a:t>
            </a:fld>
            <a:endParaRPr lang="en-US"/>
          </a:p>
        </p:txBody>
      </p:sp>
    </p:spTree>
    <p:extLst>
      <p:ext uri="{BB962C8B-B14F-4D97-AF65-F5344CB8AC3E}">
        <p14:creationId xmlns:p14="http://schemas.microsoft.com/office/powerpoint/2010/main" val="1186932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b="1" dirty="0"/>
              <a:t>Watersheds</a:t>
            </a:r>
            <a:endParaRPr lang="en-US" dirty="0"/>
          </a:p>
          <a:p>
            <a:pPr marL="174296" indent="-174296">
              <a:buFont typeface="Arial" panose="020B0604020202020204" pitchFamily="34" charset="0"/>
              <a:buChar char="•"/>
            </a:pPr>
            <a:r>
              <a:rPr lang="en-US" dirty="0"/>
              <a:t>Impervious surfaces aren’t just cement and concrete.  They include: streets, parking lots, roofs, compacted turf grass, and heavily tilled agricultural fields – where the water cannot soak into the ground. </a:t>
            </a:r>
          </a:p>
          <a:p>
            <a:pPr marL="174296" indent="-174296">
              <a:buFont typeface="Arial" panose="020B0604020202020204" pitchFamily="34" charset="0"/>
              <a:buChar char="•"/>
            </a:pPr>
            <a:r>
              <a:rPr lang="en-US" dirty="0"/>
              <a:t>Native grasses buffalo grass and blue grana</a:t>
            </a:r>
          </a:p>
          <a:p>
            <a:pPr marL="174296" indent="-174296">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numCol="1"/>
          <a:lstStyle/>
          <a:p>
            <a:fld id="{96C18440-150F-4D7D-9DD0-5D126FF8E214}" type="slidenum">
              <a:rPr lang="en-US" smtClean="0"/>
              <a:t>10</a:t>
            </a:fld>
            <a:endParaRPr lang="en-US"/>
          </a:p>
        </p:txBody>
      </p:sp>
    </p:spTree>
    <p:extLst>
      <p:ext uri="{BB962C8B-B14F-4D97-AF65-F5344CB8AC3E}">
        <p14:creationId xmlns:p14="http://schemas.microsoft.com/office/powerpoint/2010/main" val="3268319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numCol="1"/>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numCol="1"/>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numCol="1"/>
          <a:lstStyle/>
          <a:p>
            <a:fld id="{CDE45896-0BE1-4595-86B7-B8B7CF7B16D3}" type="datetimeFigureOut">
              <a:rPr lang="en-US" smtClean="0"/>
              <a:t>11/27/2022</a:t>
            </a:fld>
            <a:endParaRPr lang="en-US"/>
          </a:p>
        </p:txBody>
      </p:sp>
      <p:sp>
        <p:nvSpPr>
          <p:cNvPr id="5" name="Footer Placeholder 4"/>
          <p:cNvSpPr>
            <a:spLocks noGrp="1"/>
          </p:cNvSpPr>
          <p:nvPr>
            <p:ph type="ftr" sz="quarter" idx="11"/>
          </p:nvPr>
        </p:nvSpPr>
        <p:spPr/>
        <p:txBody>
          <a:bodyPr numCol="1"/>
          <a:lstStyle/>
          <a:p>
            <a:endParaRPr lang="en-US"/>
          </a:p>
        </p:txBody>
      </p:sp>
      <p:sp>
        <p:nvSpPr>
          <p:cNvPr id="6" name="Slide Number Placeholder 5"/>
          <p:cNvSpPr>
            <a:spLocks noGrp="1"/>
          </p:cNvSpPr>
          <p:nvPr>
            <p:ph type="sldNum" sz="quarter" idx="12"/>
          </p:nvPr>
        </p:nvSpPr>
        <p:spPr/>
        <p:txBody>
          <a:bodyPr numCol="1"/>
          <a:lstStyle/>
          <a:p>
            <a:fld id="{7B93A453-F32F-4BED-BF25-08AD24846FA0}" type="slidenum">
              <a:rPr lang="en-US" smtClean="0"/>
              <a:t>‹#›</a:t>
            </a:fld>
            <a:endParaRPr lang="en-US"/>
          </a:p>
        </p:txBody>
      </p:sp>
    </p:spTree>
    <p:extLst>
      <p:ext uri="{BB962C8B-B14F-4D97-AF65-F5344CB8AC3E}">
        <p14:creationId xmlns:p14="http://schemas.microsoft.com/office/powerpoint/2010/main" val="203385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num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numCol="1"/>
          <a:lstStyle/>
          <a:p>
            <a:fld id="{CDE45896-0BE1-4595-86B7-B8B7CF7B16D3}" type="datetimeFigureOut">
              <a:rPr lang="en-US" smtClean="0"/>
              <a:t>11/27/2022</a:t>
            </a:fld>
            <a:endParaRPr lang="en-US"/>
          </a:p>
        </p:txBody>
      </p:sp>
      <p:sp>
        <p:nvSpPr>
          <p:cNvPr id="5" name="Footer Placeholder 4"/>
          <p:cNvSpPr>
            <a:spLocks noGrp="1"/>
          </p:cNvSpPr>
          <p:nvPr>
            <p:ph type="ftr" sz="quarter" idx="11"/>
          </p:nvPr>
        </p:nvSpPr>
        <p:spPr/>
        <p:txBody>
          <a:bodyPr numCol="1"/>
          <a:lstStyle/>
          <a:p>
            <a:endParaRPr lang="en-US"/>
          </a:p>
        </p:txBody>
      </p:sp>
      <p:sp>
        <p:nvSpPr>
          <p:cNvPr id="6" name="Slide Number Placeholder 5"/>
          <p:cNvSpPr>
            <a:spLocks noGrp="1"/>
          </p:cNvSpPr>
          <p:nvPr>
            <p:ph type="sldNum" sz="quarter" idx="12"/>
          </p:nvPr>
        </p:nvSpPr>
        <p:spPr/>
        <p:txBody>
          <a:bodyPr numCol="1"/>
          <a:lstStyle/>
          <a:p>
            <a:fld id="{7B93A453-F32F-4BED-BF25-08AD24846FA0}" type="slidenum">
              <a:rPr lang="en-US" smtClean="0"/>
              <a:t>‹#›</a:t>
            </a:fld>
            <a:endParaRPr lang="en-US"/>
          </a:p>
        </p:txBody>
      </p:sp>
    </p:spTree>
    <p:extLst>
      <p:ext uri="{BB962C8B-B14F-4D97-AF65-F5344CB8AC3E}">
        <p14:creationId xmlns:p14="http://schemas.microsoft.com/office/powerpoint/2010/main" val="1878636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numCol="1"/>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num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numCol="1"/>
          <a:lstStyle/>
          <a:p>
            <a:fld id="{CDE45896-0BE1-4595-86B7-B8B7CF7B16D3}" type="datetimeFigureOut">
              <a:rPr lang="en-US" smtClean="0"/>
              <a:t>11/27/2022</a:t>
            </a:fld>
            <a:endParaRPr lang="en-US"/>
          </a:p>
        </p:txBody>
      </p:sp>
      <p:sp>
        <p:nvSpPr>
          <p:cNvPr id="5" name="Footer Placeholder 4"/>
          <p:cNvSpPr>
            <a:spLocks noGrp="1"/>
          </p:cNvSpPr>
          <p:nvPr>
            <p:ph type="ftr" sz="quarter" idx="11"/>
          </p:nvPr>
        </p:nvSpPr>
        <p:spPr/>
        <p:txBody>
          <a:bodyPr numCol="1"/>
          <a:lstStyle/>
          <a:p>
            <a:endParaRPr lang="en-US"/>
          </a:p>
        </p:txBody>
      </p:sp>
      <p:sp>
        <p:nvSpPr>
          <p:cNvPr id="6" name="Slide Number Placeholder 5"/>
          <p:cNvSpPr>
            <a:spLocks noGrp="1"/>
          </p:cNvSpPr>
          <p:nvPr>
            <p:ph type="sldNum" sz="quarter" idx="12"/>
          </p:nvPr>
        </p:nvSpPr>
        <p:spPr/>
        <p:txBody>
          <a:bodyPr numCol="1"/>
          <a:lstStyle/>
          <a:p>
            <a:fld id="{7B93A453-F32F-4BED-BF25-08AD24846FA0}" type="slidenum">
              <a:rPr lang="en-US" smtClean="0"/>
              <a:t>‹#›</a:t>
            </a:fld>
            <a:endParaRPr lang="en-US"/>
          </a:p>
        </p:txBody>
      </p:sp>
    </p:spTree>
    <p:extLst>
      <p:ext uri="{BB962C8B-B14F-4D97-AF65-F5344CB8AC3E}">
        <p14:creationId xmlns:p14="http://schemas.microsoft.com/office/powerpoint/2010/main" val="1145862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num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9"/>
          <p:cNvSpPr>
            <a:spLocks noGrp="1"/>
          </p:cNvSpPr>
          <p:nvPr>
            <p:ph type="dt" sz="half" idx="10"/>
          </p:nvPr>
        </p:nvSpPr>
        <p:spPr/>
        <p:txBody>
          <a:bodyPr numCol="1"/>
          <a:lstStyle>
            <a:lvl1pPr>
              <a:defRPr/>
            </a:lvl1pPr>
          </a:lstStyle>
          <a:p>
            <a:pPr>
              <a:defRPr/>
            </a:pPr>
            <a:endParaRPr lang="en-US"/>
          </a:p>
        </p:txBody>
      </p:sp>
      <p:sp>
        <p:nvSpPr>
          <p:cNvPr id="4" name="Footer Placeholder 21"/>
          <p:cNvSpPr>
            <a:spLocks noGrp="1"/>
          </p:cNvSpPr>
          <p:nvPr>
            <p:ph type="ftr" sz="quarter" idx="11"/>
          </p:nvPr>
        </p:nvSpPr>
        <p:spPr/>
        <p:txBody>
          <a:bodyPr numCol="1"/>
          <a:lstStyle>
            <a:lvl1pPr>
              <a:defRPr/>
            </a:lvl1pPr>
          </a:lstStyle>
          <a:p>
            <a:pPr>
              <a:defRPr/>
            </a:pPr>
            <a:endParaRPr lang="en-US"/>
          </a:p>
        </p:txBody>
      </p:sp>
      <p:sp>
        <p:nvSpPr>
          <p:cNvPr id="5" name="Slide Number Placeholder 17"/>
          <p:cNvSpPr>
            <a:spLocks noGrp="1"/>
          </p:cNvSpPr>
          <p:nvPr>
            <p:ph type="sldNum" sz="quarter" idx="12"/>
          </p:nvPr>
        </p:nvSpPr>
        <p:spPr/>
        <p:txBody>
          <a:bodyPr numCol="1"/>
          <a:lstStyle>
            <a:lvl1pPr>
              <a:defRPr/>
            </a:lvl1pPr>
          </a:lstStyle>
          <a:p>
            <a:pPr>
              <a:defRPr/>
            </a:pPr>
            <a:fld id="{3844DBF0-EAE3-47A9-A988-5171999BA5CD}" type="slidenum">
              <a:rPr lang="en-US"/>
              <a:pPr>
                <a:defRPr/>
              </a:pPr>
              <a:t>‹#›</a:t>
            </a:fld>
            <a:endParaRPr lang="en-US"/>
          </a:p>
        </p:txBody>
      </p:sp>
    </p:spTree>
    <p:extLst>
      <p:ext uri="{BB962C8B-B14F-4D97-AF65-F5344CB8AC3E}">
        <p14:creationId xmlns:p14="http://schemas.microsoft.com/office/powerpoint/2010/main" val="1877238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smtClean="0"/>
              <a:t>Click to edit Master title style</a:t>
            </a:r>
            <a:endParaRPr lang="en-US"/>
          </a:p>
        </p:txBody>
      </p:sp>
      <p:sp>
        <p:nvSpPr>
          <p:cNvPr id="3" name="Content Placeholder 2"/>
          <p:cNvSpPr>
            <a:spLocks noGrp="1"/>
          </p:cNvSpPr>
          <p:nvPr>
            <p:ph idx="1"/>
          </p:nvPr>
        </p:nvSpPr>
        <p:spPr/>
        <p:txBody>
          <a:bodyPr num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numCol="1"/>
          <a:lstStyle/>
          <a:p>
            <a:fld id="{CDE45896-0BE1-4595-86B7-B8B7CF7B16D3}" type="datetimeFigureOut">
              <a:rPr lang="en-US" smtClean="0"/>
              <a:t>11/27/2022</a:t>
            </a:fld>
            <a:endParaRPr lang="en-US"/>
          </a:p>
        </p:txBody>
      </p:sp>
      <p:sp>
        <p:nvSpPr>
          <p:cNvPr id="5" name="Footer Placeholder 4"/>
          <p:cNvSpPr>
            <a:spLocks noGrp="1"/>
          </p:cNvSpPr>
          <p:nvPr>
            <p:ph type="ftr" sz="quarter" idx="11"/>
          </p:nvPr>
        </p:nvSpPr>
        <p:spPr/>
        <p:txBody>
          <a:bodyPr numCol="1"/>
          <a:lstStyle/>
          <a:p>
            <a:endParaRPr lang="en-US"/>
          </a:p>
        </p:txBody>
      </p:sp>
      <p:sp>
        <p:nvSpPr>
          <p:cNvPr id="6" name="Slide Number Placeholder 5"/>
          <p:cNvSpPr>
            <a:spLocks noGrp="1"/>
          </p:cNvSpPr>
          <p:nvPr>
            <p:ph type="sldNum" sz="quarter" idx="12"/>
          </p:nvPr>
        </p:nvSpPr>
        <p:spPr/>
        <p:txBody>
          <a:bodyPr numCol="1"/>
          <a:lstStyle/>
          <a:p>
            <a:fld id="{7B93A453-F32F-4BED-BF25-08AD24846FA0}" type="slidenum">
              <a:rPr lang="en-US" smtClean="0"/>
              <a:t>‹#›</a:t>
            </a:fld>
            <a:endParaRPr lang="en-US"/>
          </a:p>
        </p:txBody>
      </p:sp>
    </p:spTree>
    <p:extLst>
      <p:ext uri="{BB962C8B-B14F-4D97-AF65-F5344CB8AC3E}">
        <p14:creationId xmlns:p14="http://schemas.microsoft.com/office/powerpoint/2010/main" val="2581558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numCol="1"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numCol="1"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numCol="1"/>
          <a:lstStyle/>
          <a:p>
            <a:fld id="{CDE45896-0BE1-4595-86B7-B8B7CF7B16D3}" type="datetimeFigureOut">
              <a:rPr lang="en-US" smtClean="0"/>
              <a:t>11/27/2022</a:t>
            </a:fld>
            <a:endParaRPr lang="en-US"/>
          </a:p>
        </p:txBody>
      </p:sp>
      <p:sp>
        <p:nvSpPr>
          <p:cNvPr id="5" name="Footer Placeholder 4"/>
          <p:cNvSpPr>
            <a:spLocks noGrp="1"/>
          </p:cNvSpPr>
          <p:nvPr>
            <p:ph type="ftr" sz="quarter" idx="11"/>
          </p:nvPr>
        </p:nvSpPr>
        <p:spPr/>
        <p:txBody>
          <a:bodyPr numCol="1"/>
          <a:lstStyle/>
          <a:p>
            <a:endParaRPr lang="en-US"/>
          </a:p>
        </p:txBody>
      </p:sp>
      <p:sp>
        <p:nvSpPr>
          <p:cNvPr id="6" name="Slide Number Placeholder 5"/>
          <p:cNvSpPr>
            <a:spLocks noGrp="1"/>
          </p:cNvSpPr>
          <p:nvPr>
            <p:ph type="sldNum" sz="quarter" idx="12"/>
          </p:nvPr>
        </p:nvSpPr>
        <p:spPr/>
        <p:txBody>
          <a:bodyPr numCol="1"/>
          <a:lstStyle/>
          <a:p>
            <a:fld id="{7B93A453-F32F-4BED-BF25-08AD24846FA0}" type="slidenum">
              <a:rPr lang="en-US" smtClean="0"/>
              <a:t>‹#›</a:t>
            </a:fld>
            <a:endParaRPr lang="en-US"/>
          </a:p>
        </p:txBody>
      </p:sp>
    </p:spTree>
    <p:extLst>
      <p:ext uri="{BB962C8B-B14F-4D97-AF65-F5344CB8AC3E}">
        <p14:creationId xmlns:p14="http://schemas.microsoft.com/office/powerpoint/2010/main" val="2186464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numCol="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numCol="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numCol="1"/>
          <a:lstStyle/>
          <a:p>
            <a:fld id="{CDE45896-0BE1-4595-86B7-B8B7CF7B16D3}" type="datetimeFigureOut">
              <a:rPr lang="en-US" smtClean="0"/>
              <a:t>11/27/2022</a:t>
            </a:fld>
            <a:endParaRPr lang="en-US"/>
          </a:p>
        </p:txBody>
      </p:sp>
      <p:sp>
        <p:nvSpPr>
          <p:cNvPr id="6" name="Footer Placeholder 5"/>
          <p:cNvSpPr>
            <a:spLocks noGrp="1"/>
          </p:cNvSpPr>
          <p:nvPr>
            <p:ph type="ftr" sz="quarter" idx="11"/>
          </p:nvPr>
        </p:nvSpPr>
        <p:spPr/>
        <p:txBody>
          <a:bodyPr numCol="1"/>
          <a:lstStyle/>
          <a:p>
            <a:endParaRPr lang="en-US"/>
          </a:p>
        </p:txBody>
      </p:sp>
      <p:sp>
        <p:nvSpPr>
          <p:cNvPr id="7" name="Slide Number Placeholder 6"/>
          <p:cNvSpPr>
            <a:spLocks noGrp="1"/>
          </p:cNvSpPr>
          <p:nvPr>
            <p:ph type="sldNum" sz="quarter" idx="12"/>
          </p:nvPr>
        </p:nvSpPr>
        <p:spPr/>
        <p:txBody>
          <a:bodyPr numCol="1"/>
          <a:lstStyle/>
          <a:p>
            <a:fld id="{7B93A453-F32F-4BED-BF25-08AD24846FA0}" type="slidenum">
              <a:rPr lang="en-US" smtClean="0"/>
              <a:t>‹#›</a:t>
            </a:fld>
            <a:endParaRPr lang="en-US"/>
          </a:p>
        </p:txBody>
      </p:sp>
    </p:spTree>
    <p:extLst>
      <p:ext uri="{BB962C8B-B14F-4D97-AF65-F5344CB8AC3E}">
        <p14:creationId xmlns:p14="http://schemas.microsoft.com/office/powerpoint/2010/main" val="3020904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numCol="1"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numCol="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numCol="1"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numCol="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numCol="1"/>
          <a:lstStyle/>
          <a:p>
            <a:fld id="{CDE45896-0BE1-4595-86B7-B8B7CF7B16D3}" type="datetimeFigureOut">
              <a:rPr lang="en-US" smtClean="0"/>
              <a:t>11/27/2022</a:t>
            </a:fld>
            <a:endParaRPr lang="en-US"/>
          </a:p>
        </p:txBody>
      </p:sp>
      <p:sp>
        <p:nvSpPr>
          <p:cNvPr id="8" name="Footer Placeholder 7"/>
          <p:cNvSpPr>
            <a:spLocks noGrp="1"/>
          </p:cNvSpPr>
          <p:nvPr>
            <p:ph type="ftr" sz="quarter" idx="11"/>
          </p:nvPr>
        </p:nvSpPr>
        <p:spPr/>
        <p:txBody>
          <a:bodyPr numCol="1"/>
          <a:lstStyle/>
          <a:p>
            <a:endParaRPr lang="en-US"/>
          </a:p>
        </p:txBody>
      </p:sp>
      <p:sp>
        <p:nvSpPr>
          <p:cNvPr id="9" name="Slide Number Placeholder 8"/>
          <p:cNvSpPr>
            <a:spLocks noGrp="1"/>
          </p:cNvSpPr>
          <p:nvPr>
            <p:ph type="sldNum" sz="quarter" idx="12"/>
          </p:nvPr>
        </p:nvSpPr>
        <p:spPr/>
        <p:txBody>
          <a:bodyPr numCol="1"/>
          <a:lstStyle/>
          <a:p>
            <a:fld id="{7B93A453-F32F-4BED-BF25-08AD24846FA0}" type="slidenum">
              <a:rPr lang="en-US" smtClean="0"/>
              <a:t>‹#›</a:t>
            </a:fld>
            <a:endParaRPr lang="en-US"/>
          </a:p>
        </p:txBody>
      </p:sp>
    </p:spTree>
    <p:extLst>
      <p:ext uri="{BB962C8B-B14F-4D97-AF65-F5344CB8AC3E}">
        <p14:creationId xmlns:p14="http://schemas.microsoft.com/office/powerpoint/2010/main" val="1422109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smtClean="0"/>
              <a:t>Click to edit Master title style</a:t>
            </a:r>
            <a:endParaRPr lang="en-US"/>
          </a:p>
        </p:txBody>
      </p:sp>
      <p:sp>
        <p:nvSpPr>
          <p:cNvPr id="3" name="Date Placeholder 2"/>
          <p:cNvSpPr>
            <a:spLocks noGrp="1"/>
          </p:cNvSpPr>
          <p:nvPr>
            <p:ph type="dt" sz="half" idx="10"/>
          </p:nvPr>
        </p:nvSpPr>
        <p:spPr/>
        <p:txBody>
          <a:bodyPr numCol="1"/>
          <a:lstStyle/>
          <a:p>
            <a:fld id="{CDE45896-0BE1-4595-86B7-B8B7CF7B16D3}" type="datetimeFigureOut">
              <a:rPr lang="en-US" smtClean="0"/>
              <a:t>11/27/2022</a:t>
            </a:fld>
            <a:endParaRPr lang="en-US"/>
          </a:p>
        </p:txBody>
      </p:sp>
      <p:sp>
        <p:nvSpPr>
          <p:cNvPr id="4" name="Footer Placeholder 3"/>
          <p:cNvSpPr>
            <a:spLocks noGrp="1"/>
          </p:cNvSpPr>
          <p:nvPr>
            <p:ph type="ftr" sz="quarter" idx="11"/>
          </p:nvPr>
        </p:nvSpPr>
        <p:spPr/>
        <p:txBody>
          <a:bodyPr numCol="1"/>
          <a:lstStyle/>
          <a:p>
            <a:endParaRPr lang="en-US"/>
          </a:p>
        </p:txBody>
      </p:sp>
      <p:sp>
        <p:nvSpPr>
          <p:cNvPr id="5" name="Slide Number Placeholder 4"/>
          <p:cNvSpPr>
            <a:spLocks noGrp="1"/>
          </p:cNvSpPr>
          <p:nvPr>
            <p:ph type="sldNum" sz="quarter" idx="12"/>
          </p:nvPr>
        </p:nvSpPr>
        <p:spPr/>
        <p:txBody>
          <a:bodyPr numCol="1"/>
          <a:lstStyle/>
          <a:p>
            <a:fld id="{7B93A453-F32F-4BED-BF25-08AD24846FA0}" type="slidenum">
              <a:rPr lang="en-US" smtClean="0"/>
              <a:t>‹#›</a:t>
            </a:fld>
            <a:endParaRPr lang="en-US"/>
          </a:p>
        </p:txBody>
      </p:sp>
    </p:spTree>
    <p:extLst>
      <p:ext uri="{BB962C8B-B14F-4D97-AF65-F5344CB8AC3E}">
        <p14:creationId xmlns:p14="http://schemas.microsoft.com/office/powerpoint/2010/main" val="4073353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numCol="1"/>
          <a:lstStyle/>
          <a:p>
            <a:fld id="{CDE45896-0BE1-4595-86B7-B8B7CF7B16D3}" type="datetimeFigureOut">
              <a:rPr lang="en-US" smtClean="0"/>
              <a:t>11/27/2022</a:t>
            </a:fld>
            <a:endParaRPr lang="en-US"/>
          </a:p>
        </p:txBody>
      </p:sp>
      <p:sp>
        <p:nvSpPr>
          <p:cNvPr id="3" name="Footer Placeholder 2"/>
          <p:cNvSpPr>
            <a:spLocks noGrp="1"/>
          </p:cNvSpPr>
          <p:nvPr>
            <p:ph type="ftr" sz="quarter" idx="11"/>
          </p:nvPr>
        </p:nvSpPr>
        <p:spPr/>
        <p:txBody>
          <a:bodyPr numCol="1"/>
          <a:lstStyle/>
          <a:p>
            <a:endParaRPr lang="en-US"/>
          </a:p>
        </p:txBody>
      </p:sp>
      <p:sp>
        <p:nvSpPr>
          <p:cNvPr id="4" name="Slide Number Placeholder 3"/>
          <p:cNvSpPr>
            <a:spLocks noGrp="1"/>
          </p:cNvSpPr>
          <p:nvPr>
            <p:ph type="sldNum" sz="quarter" idx="12"/>
          </p:nvPr>
        </p:nvSpPr>
        <p:spPr/>
        <p:txBody>
          <a:bodyPr numCol="1"/>
          <a:lstStyle/>
          <a:p>
            <a:fld id="{7B93A453-F32F-4BED-BF25-08AD24846FA0}" type="slidenum">
              <a:rPr lang="en-US" smtClean="0"/>
              <a:t>‹#›</a:t>
            </a:fld>
            <a:endParaRPr lang="en-US"/>
          </a:p>
        </p:txBody>
      </p:sp>
    </p:spTree>
    <p:extLst>
      <p:ext uri="{BB962C8B-B14F-4D97-AF65-F5344CB8AC3E}">
        <p14:creationId xmlns:p14="http://schemas.microsoft.com/office/powerpoint/2010/main" val="4045038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numCol="1"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numCol="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numCol="1"/>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numCol="1"/>
          <a:lstStyle/>
          <a:p>
            <a:fld id="{CDE45896-0BE1-4595-86B7-B8B7CF7B16D3}" type="datetimeFigureOut">
              <a:rPr lang="en-US" smtClean="0"/>
              <a:t>11/27/2022</a:t>
            </a:fld>
            <a:endParaRPr lang="en-US"/>
          </a:p>
        </p:txBody>
      </p:sp>
      <p:sp>
        <p:nvSpPr>
          <p:cNvPr id="6" name="Footer Placeholder 5"/>
          <p:cNvSpPr>
            <a:spLocks noGrp="1"/>
          </p:cNvSpPr>
          <p:nvPr>
            <p:ph type="ftr" sz="quarter" idx="11"/>
          </p:nvPr>
        </p:nvSpPr>
        <p:spPr/>
        <p:txBody>
          <a:bodyPr numCol="1"/>
          <a:lstStyle/>
          <a:p>
            <a:endParaRPr lang="en-US"/>
          </a:p>
        </p:txBody>
      </p:sp>
      <p:sp>
        <p:nvSpPr>
          <p:cNvPr id="7" name="Slide Number Placeholder 6"/>
          <p:cNvSpPr>
            <a:spLocks noGrp="1"/>
          </p:cNvSpPr>
          <p:nvPr>
            <p:ph type="sldNum" sz="quarter" idx="12"/>
          </p:nvPr>
        </p:nvSpPr>
        <p:spPr/>
        <p:txBody>
          <a:bodyPr numCol="1"/>
          <a:lstStyle/>
          <a:p>
            <a:fld id="{7B93A453-F32F-4BED-BF25-08AD24846FA0}" type="slidenum">
              <a:rPr lang="en-US" smtClean="0"/>
              <a:t>‹#›</a:t>
            </a:fld>
            <a:endParaRPr lang="en-US"/>
          </a:p>
        </p:txBody>
      </p:sp>
    </p:spTree>
    <p:extLst>
      <p:ext uri="{BB962C8B-B14F-4D97-AF65-F5344CB8AC3E}">
        <p14:creationId xmlns:p14="http://schemas.microsoft.com/office/powerpoint/2010/main" val="225260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numCol="1"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numCol="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numCol="1"/>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numCol="1"/>
          <a:lstStyle/>
          <a:p>
            <a:fld id="{CDE45896-0BE1-4595-86B7-B8B7CF7B16D3}" type="datetimeFigureOut">
              <a:rPr lang="en-US" smtClean="0"/>
              <a:t>11/27/2022</a:t>
            </a:fld>
            <a:endParaRPr lang="en-US"/>
          </a:p>
        </p:txBody>
      </p:sp>
      <p:sp>
        <p:nvSpPr>
          <p:cNvPr id="6" name="Footer Placeholder 5"/>
          <p:cNvSpPr>
            <a:spLocks noGrp="1"/>
          </p:cNvSpPr>
          <p:nvPr>
            <p:ph type="ftr" sz="quarter" idx="11"/>
          </p:nvPr>
        </p:nvSpPr>
        <p:spPr/>
        <p:txBody>
          <a:bodyPr numCol="1"/>
          <a:lstStyle/>
          <a:p>
            <a:endParaRPr lang="en-US"/>
          </a:p>
        </p:txBody>
      </p:sp>
      <p:sp>
        <p:nvSpPr>
          <p:cNvPr id="7" name="Slide Number Placeholder 6"/>
          <p:cNvSpPr>
            <a:spLocks noGrp="1"/>
          </p:cNvSpPr>
          <p:nvPr>
            <p:ph type="sldNum" sz="quarter" idx="12"/>
          </p:nvPr>
        </p:nvSpPr>
        <p:spPr/>
        <p:txBody>
          <a:bodyPr numCol="1"/>
          <a:lstStyle/>
          <a:p>
            <a:fld id="{7B93A453-F32F-4BED-BF25-08AD24846FA0}" type="slidenum">
              <a:rPr lang="en-US" smtClean="0"/>
              <a:t>‹#›</a:t>
            </a:fld>
            <a:endParaRPr lang="en-US"/>
          </a:p>
        </p:txBody>
      </p:sp>
    </p:spTree>
    <p:extLst>
      <p:ext uri="{BB962C8B-B14F-4D97-AF65-F5344CB8AC3E}">
        <p14:creationId xmlns:p14="http://schemas.microsoft.com/office/powerpoint/2010/main" val="1090173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numCol="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numCol="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numCol="1" rtlCol="0" anchor="ctr"/>
          <a:lstStyle>
            <a:lvl1pPr algn="l">
              <a:defRPr sz="1200">
                <a:solidFill>
                  <a:schemeClr val="tx1">
                    <a:tint val="75000"/>
                  </a:schemeClr>
                </a:solidFill>
              </a:defRPr>
            </a:lvl1pPr>
          </a:lstStyle>
          <a:p>
            <a:fld id="{CDE45896-0BE1-4595-86B7-B8B7CF7B16D3}" type="datetimeFigureOut">
              <a:rPr lang="en-US" smtClean="0"/>
              <a:t>11/27/2022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numCol="1"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numCol="1" rtlCol="0" anchor="ctr"/>
          <a:lstStyle>
            <a:lvl1pPr algn="r">
              <a:defRPr sz="1200">
                <a:solidFill>
                  <a:schemeClr val="tx1">
                    <a:tint val="75000"/>
                  </a:schemeClr>
                </a:solidFill>
              </a:defRPr>
            </a:lvl1pPr>
          </a:lstStyle>
          <a:p>
            <a:fld id="{7B93A453-F32F-4BED-BF25-08AD24846FA0}" type="slidenum">
              <a:rPr lang="en-US" smtClean="0"/>
              <a:t>‹#›</a:t>
            </a:fld>
            <a:endParaRPr lang="en-US"/>
          </a:p>
        </p:txBody>
      </p:sp>
    </p:spTree>
    <p:extLst>
      <p:ext uri="{BB962C8B-B14F-4D97-AF65-F5344CB8AC3E}">
        <p14:creationId xmlns:p14="http://schemas.microsoft.com/office/powerpoint/2010/main" val="1604425232"/>
      </p:ext>
    </p:extLst>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water.usgs.gov/edu/activity-howmuchrain.html" TargetMode="External"/><Relationship Id="rId5" Type="http://schemas.openxmlformats.org/officeDocument/2006/relationships/image" Target="../media/image20.jpe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8" Type="http://schemas.openxmlformats.org/officeDocument/2006/relationships/hyperlink" Target="http://www.bing.com/images/search?q=pervious+pavement&amp;view=detailv2&amp;&amp;id=5A46CC37ED92B8FCACDA9C6042E6DF3059A6D901&amp;selectedIndex=0&amp;ccid=p92gGXY%2b&amp;simid=608043988848349039&amp;thid=OIP.Ma7dda019763ee1bd26e36c1a4d0334cdH0" TargetMode="External"/><Relationship Id="rId3" Type="http://schemas.openxmlformats.org/officeDocument/2006/relationships/image" Target="../media/image37.jpeg"/><Relationship Id="rId7"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9.jpg"/><Relationship Id="rId5" Type="http://schemas.openxmlformats.org/officeDocument/2006/relationships/image" Target="../media/image5.png"/><Relationship Id="rId4" Type="http://schemas.openxmlformats.org/officeDocument/2006/relationships/image" Target="../media/image38.jpeg"/><Relationship Id="rId9"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youtu.be/DYGDY3GYYyI"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 Id="rId9" Type="http://schemas.openxmlformats.org/officeDocument/2006/relationships/image" Target="../media/image50.emf"/></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54.png"/><Relationship Id="rId7" Type="http://schemas.openxmlformats.org/officeDocument/2006/relationships/image" Target="../media/image57.jpe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png"/><Relationship Id="rId4" Type="http://schemas.openxmlformats.org/officeDocument/2006/relationships/image" Target="../media/image55.jpeg"/><Relationship Id="rId9"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2.jp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8.JP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8" Type="http://schemas.openxmlformats.org/officeDocument/2006/relationships/hyperlink" Target="http://www.wisaltwise.com/" TargetMode="External"/><Relationship Id="rId3" Type="http://schemas.openxmlformats.org/officeDocument/2006/relationships/image" Target="../media/image5.png"/><Relationship Id="rId7"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hyperlink" Target="https://www.wisaltwise.com/Winter-Salt-Certification" TargetMode="External"/><Relationship Id="rId5" Type="http://schemas.openxmlformats.org/officeDocument/2006/relationships/hyperlink" Target="https://www.wisaltwise.com/documents/PDFs/Product%20Options.pdf" TargetMode="External"/><Relationship Id="rId4" Type="http://schemas.openxmlformats.org/officeDocument/2006/relationships/image" Target="../media/image65.jpeg"/></Relationships>
</file>

<file path=ppt/slides/_rels/slide26.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5.png"/><Relationship Id="rId7" Type="http://schemas.openxmlformats.org/officeDocument/2006/relationships/image" Target="../media/image69.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hyperlink" Target="https://countyofdane.maps.arcgis.com/apps/MapTour/index.html?appid=2ca8a2d056d0433dbab17619dd42f509"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ww.ripple-effects.com/"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jx__G6xM7QAhWmyoMKHS7_Dq8QjRwIBw&amp;url=https://www.pinterest.com/meridiantwp/stormwater-management/&amp;bvm=bv.139782543,d.amc&amp;psig=AFQjCNG4-geHGujH_R3UYE03nnl8ypyMZQ&amp;ust=1480528402457345"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gif"/></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788008"/>
            <a:ext cx="9144000" cy="2069992"/>
          </a:xfrm>
          <a:prstGeom prst="rect">
            <a:avLst/>
          </a:prstGeom>
          <a:solidFill>
            <a:srgbClr val="1D375A"/>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6" name="Rectangle 5"/>
          <p:cNvSpPr/>
          <p:nvPr/>
        </p:nvSpPr>
        <p:spPr>
          <a:xfrm>
            <a:off x="0" y="4695905"/>
            <a:ext cx="9144000" cy="92103"/>
          </a:xfrm>
          <a:prstGeom prst="rect">
            <a:avLst/>
          </a:prstGeom>
          <a:solidFill>
            <a:srgbClr val="E34C2A"/>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7" name="Rectangle 6"/>
          <p:cNvSpPr/>
          <p:nvPr/>
        </p:nvSpPr>
        <p:spPr>
          <a:xfrm>
            <a:off x="0" y="4788009"/>
            <a:ext cx="9144000" cy="1184940"/>
          </a:xfrm>
          <a:prstGeom prst="rect">
            <a:avLst/>
          </a:prstGeom>
        </p:spPr>
        <p:txBody>
          <a:bodyPr wrap="square" numCol="1">
            <a:spAutoFit/>
          </a:bodyPr>
          <a:lstStyle/>
          <a:p>
            <a:pPr algn="ctr"/>
            <a:endParaRPr lang="en-US" sz="1000" b="1" dirty="0" smtClean="0">
              <a:solidFill>
                <a:srgbClr val="03B4C9"/>
              </a:solidFill>
              <a:latin typeface="Century Gothic" panose="020B0502020202020204" pitchFamily="34" charset="0"/>
            </a:endParaRPr>
          </a:p>
          <a:p>
            <a:pPr algn="ctr"/>
            <a:endParaRPr lang="en-US" sz="1500" b="1" dirty="0" smtClean="0">
              <a:solidFill>
                <a:srgbClr val="03B4C9"/>
              </a:solidFill>
              <a:latin typeface="Century Gothic" panose="020B0502020202020204" pitchFamily="34" charset="0"/>
            </a:endParaRPr>
          </a:p>
          <a:p>
            <a:pPr algn="ctr"/>
            <a:endParaRPr lang="en-US" sz="1000" b="1" dirty="0" smtClean="0">
              <a:solidFill>
                <a:srgbClr val="03B4C9"/>
              </a:solidFill>
              <a:latin typeface="Century Gothic" panose="020B0502020202020204" pitchFamily="34" charset="0"/>
            </a:endParaRPr>
          </a:p>
          <a:p>
            <a:pPr algn="ctr"/>
            <a:r>
              <a:rPr lang="en-US" dirty="0" smtClean="0">
                <a:solidFill>
                  <a:schemeClr val="bg1"/>
                </a:solidFill>
                <a:latin typeface="Century Gothic" panose="020B0502020202020204" pitchFamily="34" charset="0"/>
              </a:rPr>
              <a:t>Your Name</a:t>
            </a:r>
          </a:p>
          <a:p>
            <a:pPr algn="ctr"/>
            <a:r>
              <a:rPr lang="en-US" dirty="0" smtClean="0">
                <a:solidFill>
                  <a:schemeClr val="bg1"/>
                </a:solidFill>
                <a:latin typeface="Century Gothic" panose="020B0502020202020204" pitchFamily="34" charset="0"/>
              </a:rPr>
              <a:t>Your Affiliation</a:t>
            </a:r>
            <a:endParaRPr lang="en-US" dirty="0" smtClean="0">
              <a:solidFill>
                <a:schemeClr val="bg1"/>
              </a:solidFill>
              <a:latin typeface="Century Gothic" panose="020B0502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600" y="3427034"/>
            <a:ext cx="762001" cy="113935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190333"/>
            <a:ext cx="3276600" cy="4368800"/>
          </a:xfrm>
          <a:prstGeom prst="rect">
            <a:avLst/>
          </a:prstGeom>
        </p:spPr>
      </p:pic>
    </p:spTree>
    <p:extLst>
      <p:ext uri="{BB962C8B-B14F-4D97-AF65-F5344CB8AC3E}">
        <p14:creationId xmlns:p14="http://schemas.microsoft.com/office/powerpoint/2010/main" val="33832996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descr="\\fs\profiles$\ses3\xenapp\b02\Desktop\plant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52340" y="3001168"/>
            <a:ext cx="5838825" cy="38671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4784" y="71735"/>
            <a:ext cx="5194051" cy="923330"/>
          </a:xfrm>
          <a:prstGeom prst="rect">
            <a:avLst/>
          </a:prstGeom>
        </p:spPr>
        <p:txBody>
          <a:bodyPr wrap="none" numCol="1">
            <a:spAutoFit/>
          </a:bodyPr>
          <a:lstStyle/>
          <a:p>
            <a:r>
              <a:rPr lang="en-US" sz="2700" b="1" dirty="0" smtClean="0">
                <a:latin typeface="Century Gothic" panose="020B0502020202020204" pitchFamily="34" charset="0"/>
              </a:rPr>
              <a:t>Changing Landscapes: Runoff</a:t>
            </a:r>
            <a:endParaRPr lang="en-US" sz="2700" b="1" dirty="0">
              <a:latin typeface="Century Gothic" panose="020B0502020202020204" pitchFamily="34" charset="0"/>
            </a:endParaRPr>
          </a:p>
          <a:p>
            <a:endParaRPr lang="en-US" sz="2700" b="1" dirty="0">
              <a:latin typeface="Century Gothic" panose="020B0502020202020204" pitchFamily="34" charset="0"/>
            </a:endParaRPr>
          </a:p>
        </p:txBody>
      </p:sp>
      <p:sp>
        <p:nvSpPr>
          <p:cNvPr id="14" name="Text Box 3"/>
          <p:cNvSpPr txBox="1">
            <a:spLocks noChangeArrowheads="1"/>
          </p:cNvSpPr>
          <p:nvPr/>
        </p:nvSpPr>
        <p:spPr>
          <a:xfrm>
            <a:off x="4117027" y="6576061"/>
            <a:ext cx="2343616" cy="211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dirty="0" smtClean="0">
                <a:ln>
                  <a:noFill/>
                </a:ln>
                <a:solidFill>
                  <a:srgbClr val="116083"/>
                </a:solidFill>
                <a:effectLst/>
                <a:latin typeface="Century Gothic" pitchFamily="34" charset="0"/>
                <a:cs typeface="Arial" pitchFamily="34" charset="0"/>
              </a:rPr>
              <a:t>Image: </a:t>
            </a:r>
            <a:r>
              <a:rPr kumimoji="0" lang="en-US" sz="1000" b="0" i="1" u="none" strike="noStrike" cap="none" normalizeH="0" baseline="0" dirty="0" err="1" smtClean="0">
                <a:ln>
                  <a:noFill/>
                </a:ln>
                <a:solidFill>
                  <a:srgbClr val="116083"/>
                </a:solidFill>
                <a:effectLst/>
                <a:latin typeface="Century Gothic" pitchFamily="34" charset="0"/>
                <a:cs typeface="Arial" pitchFamily="34" charset="0"/>
              </a:rPr>
              <a:t>Rainscaping</a:t>
            </a:r>
            <a:r>
              <a:rPr kumimoji="0" lang="en-US" sz="1000" b="0" i="1" u="none" strike="noStrike" cap="none" normalizeH="0" baseline="0" dirty="0" smtClean="0">
                <a:ln>
                  <a:noFill/>
                </a:ln>
                <a:solidFill>
                  <a:srgbClr val="116083"/>
                </a:solidFill>
                <a:effectLst/>
                <a:latin typeface="Century Gothic" pitchFamily="34" charset="0"/>
                <a:cs typeface="Arial" pitchFamily="34" charset="0"/>
              </a:rPr>
              <a:t> Iowa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TextBox 8"/>
          <p:cNvSpPr txBox="1"/>
          <p:nvPr/>
        </p:nvSpPr>
        <p:spPr>
          <a:xfrm>
            <a:off x="863009" y="3284392"/>
            <a:ext cx="1828800" cy="276999"/>
          </a:xfrm>
          <a:prstGeom prst="rect">
            <a:avLst/>
          </a:prstGeom>
          <a:noFill/>
        </p:spPr>
        <p:txBody>
          <a:bodyPr wrap="square" numCol="1" rtlCol="0">
            <a:spAutoFit/>
          </a:bodyPr>
          <a:lstStyle/>
          <a:p>
            <a:pPr algn="ctr"/>
            <a:r>
              <a:rPr lang="en-US" sz="1200" b="1" dirty="0" smtClean="0">
                <a:latin typeface="Century Gothic" panose="020B0502020202020204" pitchFamily="34" charset="0"/>
              </a:rPr>
              <a:t>Kentucky bluegrass</a:t>
            </a:r>
          </a:p>
        </p:txBody>
      </p:sp>
      <p:pic>
        <p:nvPicPr>
          <p:cNvPr id="7170" name="Picture 2" descr="http://farm9.staticflickr.com/8265/8680854243_427a438f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55575" y="1066800"/>
            <a:ext cx="2892425" cy="2065192"/>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3"/>
          <p:cNvSpPr txBox="1">
            <a:spLocks noChangeArrowheads="1"/>
          </p:cNvSpPr>
          <p:nvPr/>
        </p:nvSpPr>
        <p:spPr>
          <a:xfrm>
            <a:off x="160800" y="2895600"/>
            <a:ext cx="2343616" cy="211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dirty="0" smtClean="0">
                <a:ln>
                  <a:noFill/>
                </a:ln>
                <a:solidFill>
                  <a:schemeClr val="bg1"/>
                </a:solidFill>
                <a:effectLst/>
                <a:latin typeface="Century Gothic" pitchFamily="34" charset="0"/>
                <a:cs typeface="Arial" pitchFamily="34" charset="0"/>
              </a:rPr>
              <a:t>Photo: USDA</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16" name="Text Box 3"/>
          <p:cNvSpPr txBox="1">
            <a:spLocks noChangeArrowheads="1"/>
          </p:cNvSpPr>
          <p:nvPr/>
        </p:nvSpPr>
        <p:spPr>
          <a:xfrm>
            <a:off x="152400" y="5410200"/>
            <a:ext cx="2343616" cy="211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dirty="0" smtClean="0">
                <a:ln>
                  <a:noFill/>
                </a:ln>
                <a:solidFill>
                  <a:schemeClr val="bg1"/>
                </a:solidFill>
                <a:effectLst/>
                <a:latin typeface="Century Gothic" pitchFamily="34" charset="0"/>
                <a:cs typeface="Arial" pitchFamily="34" charset="0"/>
              </a:rPr>
              <a:t>Photo: Chesapeake Bay Story</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cxnSp>
        <p:nvCxnSpPr>
          <p:cNvPr id="10" name="Straight Arrow Connector 9"/>
          <p:cNvCxnSpPr/>
          <p:nvPr/>
        </p:nvCxnSpPr>
        <p:spPr>
          <a:xfrm>
            <a:off x="1585231" y="3560164"/>
            <a:ext cx="0" cy="3732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7174" name="Picture 6" descr="Image result for urban law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3571753" y="1047126"/>
            <a:ext cx="5307097" cy="1943724"/>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3"/>
          <p:cNvSpPr txBox="1">
            <a:spLocks noChangeArrowheads="1"/>
          </p:cNvSpPr>
          <p:nvPr/>
        </p:nvSpPr>
        <p:spPr>
          <a:xfrm>
            <a:off x="6225301" y="2703513"/>
            <a:ext cx="2595315" cy="211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dirty="0" smtClean="0">
                <a:ln>
                  <a:noFill/>
                </a:ln>
                <a:solidFill>
                  <a:schemeClr val="bg1"/>
                </a:solidFill>
                <a:effectLst/>
                <a:latin typeface="Century Gothic" pitchFamily="34" charset="0"/>
                <a:cs typeface="Arial" pitchFamily="34" charset="0"/>
              </a:rPr>
              <a:t>Photo: Natural Green Lawn Care, LLC</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cxnSp>
        <p:nvCxnSpPr>
          <p:cNvPr id="22" name="Straight Connector 21"/>
          <p:cNvCxnSpPr/>
          <p:nvPr/>
        </p:nvCxnSpPr>
        <p:spPr>
          <a:xfrm>
            <a:off x="0" y="604966"/>
            <a:ext cx="9144000" cy="0"/>
          </a:xfrm>
          <a:prstGeom prst="line">
            <a:avLst/>
          </a:prstGeom>
          <a:ln w="76200">
            <a:solidFill>
              <a:srgbClr val="03B4C9"/>
            </a:solidFill>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43851" y="5476431"/>
            <a:ext cx="1200149" cy="1371599"/>
          </a:xfrm>
          <a:prstGeom prst="rect">
            <a:avLst/>
          </a:prstGeom>
        </p:spPr>
      </p:pic>
      <p:sp>
        <p:nvSpPr>
          <p:cNvPr id="24" name="TextBox 23"/>
          <p:cNvSpPr txBox="1"/>
          <p:nvPr/>
        </p:nvSpPr>
        <p:spPr>
          <a:xfrm>
            <a:off x="2316266" y="3245013"/>
            <a:ext cx="2133600" cy="276999"/>
          </a:xfrm>
          <a:prstGeom prst="rect">
            <a:avLst/>
          </a:prstGeom>
          <a:noFill/>
        </p:spPr>
        <p:txBody>
          <a:bodyPr wrap="square" numCol="1" rtlCol="0">
            <a:spAutoFit/>
          </a:bodyPr>
          <a:lstStyle/>
          <a:p>
            <a:pPr algn="ctr"/>
            <a:r>
              <a:rPr lang="en-US" sz="1200" b="1" dirty="0">
                <a:latin typeface="Century Gothic" panose="020B0502020202020204" pitchFamily="34" charset="0"/>
              </a:rPr>
              <a:t>b</a:t>
            </a:r>
            <a:r>
              <a:rPr lang="en-US" sz="1200" b="1" dirty="0" smtClean="0">
                <a:latin typeface="Century Gothic" panose="020B0502020202020204" pitchFamily="34" charset="0"/>
              </a:rPr>
              <a:t>uffalo grass</a:t>
            </a:r>
          </a:p>
        </p:txBody>
      </p:sp>
      <p:cxnSp>
        <p:nvCxnSpPr>
          <p:cNvPr id="25" name="Straight Arrow Connector 24"/>
          <p:cNvCxnSpPr/>
          <p:nvPr/>
        </p:nvCxnSpPr>
        <p:spPr>
          <a:xfrm>
            <a:off x="3383066" y="3520785"/>
            <a:ext cx="0" cy="3732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3541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4784" y="71735"/>
            <a:ext cx="5194051" cy="923330"/>
          </a:xfrm>
          <a:prstGeom prst="rect">
            <a:avLst/>
          </a:prstGeom>
        </p:spPr>
        <p:txBody>
          <a:bodyPr wrap="none" numCol="1">
            <a:spAutoFit/>
          </a:bodyPr>
          <a:lstStyle/>
          <a:p>
            <a:r>
              <a:rPr lang="en-US" sz="2700" b="1" dirty="0" smtClean="0">
                <a:latin typeface="Century Gothic" panose="020B0502020202020204" pitchFamily="34" charset="0"/>
              </a:rPr>
              <a:t>Changing Landscapes: Runoff</a:t>
            </a:r>
            <a:endParaRPr lang="en-US" sz="2700" b="1" dirty="0">
              <a:latin typeface="Century Gothic" panose="020B0502020202020204" pitchFamily="34" charset="0"/>
            </a:endParaRPr>
          </a:p>
          <a:p>
            <a:endParaRPr lang="en-US" sz="2700" b="1" dirty="0">
              <a:latin typeface="Century Gothic" panose="020B0502020202020204" pitchFamily="34" charset="0"/>
            </a:endParaRPr>
          </a:p>
        </p:txBody>
      </p:sp>
      <p:pic>
        <p:nvPicPr>
          <p:cNvPr id="20" name="Picture 2" descr="\\Client\F$\DNR\Urban runoff\RainScapingIowa\Driveway runoff.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55" t="25523" r="11328" b="9776"/>
          <a:stretch/>
        </p:blipFill>
        <p:spPr>
          <a:xfrm>
            <a:off x="112926" y="1543873"/>
            <a:ext cx="4862167" cy="3540147"/>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3"/>
          <p:cNvSpPr txBox="1">
            <a:spLocks noChangeArrowheads="1"/>
          </p:cNvSpPr>
          <p:nvPr/>
        </p:nvSpPr>
        <p:spPr>
          <a:xfrm rot="21247998">
            <a:off x="138373" y="4599753"/>
            <a:ext cx="2343616" cy="211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dirty="0" smtClean="0">
                <a:ln>
                  <a:noFill/>
                </a:ln>
                <a:solidFill>
                  <a:srgbClr val="116083"/>
                </a:solidFill>
                <a:effectLst/>
                <a:latin typeface="Century Gothic" pitchFamily="34" charset="0"/>
                <a:cs typeface="Arial" pitchFamily="34" charset="0"/>
              </a:rPr>
              <a:t>Image: </a:t>
            </a:r>
            <a:r>
              <a:rPr kumimoji="0" lang="en-US" sz="1000" b="0" i="1" u="none" strike="noStrike" cap="none" normalizeH="0" baseline="0" dirty="0" err="1" smtClean="0">
                <a:ln>
                  <a:noFill/>
                </a:ln>
                <a:solidFill>
                  <a:srgbClr val="116083"/>
                </a:solidFill>
                <a:effectLst/>
                <a:latin typeface="Century Gothic" pitchFamily="34" charset="0"/>
                <a:cs typeface="Arial" pitchFamily="34" charset="0"/>
              </a:rPr>
              <a:t>Rainscaping</a:t>
            </a:r>
            <a:r>
              <a:rPr kumimoji="0" lang="en-US" sz="1000" b="0" i="1" u="none" strike="noStrike" cap="none" normalizeH="0" baseline="0" dirty="0" smtClean="0">
                <a:ln>
                  <a:noFill/>
                </a:ln>
                <a:solidFill>
                  <a:srgbClr val="116083"/>
                </a:solidFill>
                <a:effectLst/>
                <a:latin typeface="Century Gothic" pitchFamily="34" charset="0"/>
                <a:cs typeface="Arial" pitchFamily="34" charset="0"/>
              </a:rPr>
              <a:t> Iowa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Rectangle 7"/>
          <p:cNvSpPr/>
          <p:nvPr/>
        </p:nvSpPr>
        <p:spPr>
          <a:xfrm>
            <a:off x="4343400" y="921342"/>
            <a:ext cx="4495800" cy="3785652"/>
          </a:xfrm>
          <a:prstGeom prst="rect">
            <a:avLst/>
          </a:prstGeom>
        </p:spPr>
        <p:txBody>
          <a:bodyPr wrap="square" numCol="1">
            <a:spAutoFit/>
          </a:bodyPr>
          <a:lstStyle/>
          <a:p>
            <a:r>
              <a:rPr lang="en-US" sz="2000" b="1" dirty="0" smtClean="0">
                <a:latin typeface="Century Gothic" panose="020B0502020202020204" pitchFamily="34" charset="0"/>
              </a:rPr>
              <a:t>How much water is runs off when it rains 1”?</a:t>
            </a:r>
          </a:p>
          <a:p>
            <a:endParaRPr lang="en-US" sz="2000" b="1" dirty="0">
              <a:latin typeface="Century Gothic" panose="020B0502020202020204" pitchFamily="34" charset="0"/>
            </a:endParaRPr>
          </a:p>
          <a:p>
            <a:pPr algn="ctr"/>
            <a:r>
              <a:rPr lang="en-US" sz="2000" b="1" u="sng" dirty="0" smtClean="0">
                <a:latin typeface="Century Gothic" panose="020B0502020202020204" pitchFamily="34" charset="0"/>
              </a:rPr>
              <a:t>Average house 1800 ft2</a:t>
            </a:r>
          </a:p>
          <a:p>
            <a:pPr algn="ctr"/>
            <a:endParaRPr lang="en-US" sz="2000" b="1" dirty="0">
              <a:latin typeface="Century Gothic" panose="020B0502020202020204" pitchFamily="34" charset="0"/>
            </a:endParaRPr>
          </a:p>
          <a:p>
            <a:pPr algn="ctr"/>
            <a:r>
              <a:rPr lang="en-US" sz="2000" b="1" dirty="0">
                <a:latin typeface="Century Gothic" panose="020B0502020202020204" pitchFamily="34" charset="0"/>
              </a:rPr>
              <a:t> </a:t>
            </a:r>
            <a:r>
              <a:rPr lang="en-US" sz="2000" b="1" dirty="0" smtClean="0">
                <a:latin typeface="Century Gothic" panose="020B0502020202020204" pitchFamily="34" charset="0"/>
              </a:rPr>
              <a:t> 1800 ft2 = 259,200 in2</a:t>
            </a:r>
          </a:p>
          <a:p>
            <a:pPr algn="ctr"/>
            <a:endParaRPr lang="en-US" sz="2000" b="1" dirty="0">
              <a:latin typeface="Century Gothic" panose="020B0502020202020204" pitchFamily="34" charset="0"/>
            </a:endParaRPr>
          </a:p>
          <a:p>
            <a:pPr algn="ctr"/>
            <a:r>
              <a:rPr lang="en-US" sz="2000" b="1" dirty="0" smtClean="0">
                <a:latin typeface="Century Gothic" panose="020B0502020202020204" pitchFamily="34" charset="0"/>
              </a:rPr>
              <a:t>259,000 in2 x 1in= 259,000 in3</a:t>
            </a:r>
          </a:p>
          <a:p>
            <a:pPr algn="ctr"/>
            <a:endParaRPr lang="en-US" sz="2000" b="1" dirty="0">
              <a:latin typeface="Century Gothic" panose="020B0502020202020204" pitchFamily="34" charset="0"/>
            </a:endParaRPr>
          </a:p>
          <a:p>
            <a:pPr algn="ctr"/>
            <a:r>
              <a:rPr lang="en-US" sz="2000" b="1" dirty="0" smtClean="0">
                <a:latin typeface="Century Gothic" panose="020B0502020202020204" pitchFamily="34" charset="0"/>
              </a:rPr>
              <a:t>      259,000 in3 * 1 gallon/231 in3=</a:t>
            </a:r>
          </a:p>
          <a:p>
            <a:pPr algn="ctr"/>
            <a:endParaRPr lang="en-US" sz="2000" b="1" dirty="0">
              <a:latin typeface="Century Gothic" panose="020B0502020202020204" pitchFamily="34" charset="0"/>
            </a:endParaRPr>
          </a:p>
          <a:p>
            <a:endParaRPr lang="en-US" sz="2000" b="1" dirty="0" smtClean="0">
              <a:latin typeface="Century Gothic" panose="020B0502020202020204" pitchFamily="34" charset="0"/>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3851" y="5476431"/>
            <a:ext cx="1200149" cy="1371599"/>
          </a:xfrm>
          <a:prstGeom prst="rect">
            <a:avLst/>
          </a:prstGeom>
        </p:spPr>
      </p:pic>
      <p:cxnSp>
        <p:nvCxnSpPr>
          <p:cNvPr id="16" name="Straight Connector 15"/>
          <p:cNvCxnSpPr/>
          <p:nvPr/>
        </p:nvCxnSpPr>
        <p:spPr>
          <a:xfrm>
            <a:off x="0" y="604966"/>
            <a:ext cx="9144000" cy="0"/>
          </a:xfrm>
          <a:prstGeom prst="line">
            <a:avLst/>
          </a:prstGeom>
          <a:ln w="76200">
            <a:solidFill>
              <a:srgbClr val="03B4C9"/>
            </a:solidFill>
          </a:ln>
        </p:spPr>
        <p:style>
          <a:lnRef idx="1">
            <a:schemeClr val="accent1"/>
          </a:lnRef>
          <a:fillRef idx="0">
            <a:schemeClr val="accent1"/>
          </a:fillRef>
          <a:effectRef idx="0">
            <a:schemeClr val="accent1"/>
          </a:effectRef>
          <a:fontRef idx="minor">
            <a:schemeClr val="tx1"/>
          </a:fontRef>
        </p:style>
      </p:cxnSp>
      <p:pic>
        <p:nvPicPr>
          <p:cNvPr id="17" name="Picture 6" descr="Image result for gallon of mil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4608286" y="4384488"/>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177142" y="5070288"/>
            <a:ext cx="3042749" cy="477054"/>
          </a:xfrm>
          <a:prstGeom prst="rect">
            <a:avLst/>
          </a:prstGeom>
          <a:noFill/>
        </p:spPr>
        <p:txBody>
          <a:bodyPr wrap="square" numCol="1" rtlCol="0">
            <a:spAutoFit/>
          </a:bodyPr>
          <a:lstStyle/>
          <a:p>
            <a:pPr algn="ctr"/>
            <a:r>
              <a:rPr lang="en-US" sz="2500" b="1" dirty="0" smtClean="0"/>
              <a:t>1,122 gallons!!!</a:t>
            </a:r>
            <a:endParaRPr lang="en-US" sz="2500" b="1" dirty="0"/>
          </a:p>
        </p:txBody>
      </p:sp>
      <p:sp>
        <p:nvSpPr>
          <p:cNvPr id="2" name="TextBox 1"/>
          <p:cNvSpPr txBox="1"/>
          <p:nvPr/>
        </p:nvSpPr>
        <p:spPr>
          <a:xfrm>
            <a:off x="133719" y="5973744"/>
            <a:ext cx="7638681" cy="707886"/>
          </a:xfrm>
          <a:prstGeom prst="rect">
            <a:avLst/>
          </a:prstGeom>
          <a:solidFill>
            <a:schemeClr val="accent5">
              <a:lumMod val="60000"/>
              <a:lumOff val="40000"/>
            </a:schemeClr>
          </a:solidFill>
          <a:ln>
            <a:solidFill>
              <a:schemeClr val="accent1"/>
            </a:solidFill>
          </a:ln>
        </p:spPr>
        <p:txBody>
          <a:bodyPr wrap="square" numCol="1" rtlCol="0">
            <a:spAutoFit/>
          </a:bodyPr>
          <a:lstStyle/>
          <a:p>
            <a:pPr algn="ctr"/>
            <a:r>
              <a:rPr lang="en-US" sz="2000" b="1" u="sng" dirty="0" smtClean="0"/>
              <a:t>How much water runs off your home? </a:t>
            </a:r>
          </a:p>
          <a:p>
            <a:pPr algn="ctr"/>
            <a:r>
              <a:rPr lang="en-US" sz="2000" b="1" dirty="0" smtClean="0">
                <a:hlinkClick r:id="rId6"/>
              </a:rPr>
              <a:t>https</a:t>
            </a:r>
            <a:r>
              <a:rPr lang="en-US" sz="2000" b="1" dirty="0">
                <a:hlinkClick r:id="rId6"/>
              </a:rPr>
              <a:t>://water.usgs.gov/edu/activity-howmuchrain.html</a:t>
            </a:r>
            <a:endParaRPr lang="en-US" sz="2000" b="1" dirty="0"/>
          </a:p>
        </p:txBody>
      </p:sp>
    </p:spTree>
    <p:extLst>
      <p:ext uri="{BB962C8B-B14F-4D97-AF65-F5344CB8AC3E}">
        <p14:creationId xmlns:p14="http://schemas.microsoft.com/office/powerpoint/2010/main" val="31141686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4784" y="71735"/>
            <a:ext cx="1627369" cy="923330"/>
          </a:xfrm>
          <a:prstGeom prst="rect">
            <a:avLst/>
          </a:prstGeom>
        </p:spPr>
        <p:txBody>
          <a:bodyPr wrap="none" numCol="1">
            <a:spAutoFit/>
          </a:bodyPr>
          <a:lstStyle/>
          <a:p>
            <a:r>
              <a:rPr lang="en-US" sz="2700" b="1" dirty="0" smtClean="0">
                <a:latin typeface="Century Gothic" panose="020B0502020202020204" pitchFamily="34" charset="0"/>
              </a:rPr>
              <a:t>Flooding</a:t>
            </a:r>
            <a:endParaRPr lang="en-US" sz="2700" b="1" dirty="0">
              <a:latin typeface="Century Gothic" panose="020B0502020202020204" pitchFamily="34" charset="0"/>
            </a:endParaRPr>
          </a:p>
          <a:p>
            <a:endParaRPr lang="en-US" sz="2700" b="1" dirty="0">
              <a:latin typeface="Century Gothic" panose="020B0502020202020204" pitchFamily="34" charset="0"/>
            </a:endParaRPr>
          </a:p>
        </p:txBody>
      </p:sp>
      <p:pic>
        <p:nvPicPr>
          <p:cNvPr id="20" name="Picture 9" descr="flooding underpass-dnr"/>
          <p:cNvPicPr>
            <a:picLocks noChangeAspect="1" noChangeArrowheads="1"/>
          </p:cNvPicPr>
          <p:nvPr/>
        </p:nvPicPr>
        <p:blipFill>
          <a:blip r:embed="rId3">
            <a:extLst>
              <a:ext uri="{28A0092B-C50C-407E-A947-70E740481C1C}">
                <a14:useLocalDpi xmlns:a14="http://schemas.microsoft.com/office/drawing/2010/main" val="0"/>
              </a:ext>
            </a:extLst>
          </a:blip>
          <a:srcRect b="7083"/>
          <a:stretch>
            <a:fillRect/>
          </a:stretch>
        </p:blipFill>
        <p:spPr>
          <a:xfrm>
            <a:off x="784225" y="901718"/>
            <a:ext cx="7575550" cy="4556569"/>
          </a:xfrm>
          <a:prstGeom prst="rect">
            <a:avLst/>
          </a:prstGeom>
          <a:noFill/>
          <a:ln w="12700">
            <a:solidFill>
              <a:srgbClr val="000000"/>
            </a:solidFill>
            <a:miter lim="800000"/>
            <a:headEnd/>
            <a:tailEnd/>
          </a:ln>
          <a:effectLst>
            <a:outerShdw dist="107763" dir="2700000" algn="ctr" rotWithShape="0">
              <a:schemeClr val="bg2">
                <a:alpha val="50000"/>
              </a:schemeClr>
            </a:outerShdw>
          </a:effectLst>
        </p:spPr>
      </p:pic>
      <p:cxnSp>
        <p:nvCxnSpPr>
          <p:cNvPr id="12" name="Straight Connector 11"/>
          <p:cNvCxnSpPr/>
          <p:nvPr/>
        </p:nvCxnSpPr>
        <p:spPr>
          <a:xfrm>
            <a:off x="0" y="604966"/>
            <a:ext cx="9144000" cy="0"/>
          </a:xfrm>
          <a:prstGeom prst="line">
            <a:avLst/>
          </a:prstGeom>
          <a:ln w="76200">
            <a:solidFill>
              <a:srgbClr val="03B4C9"/>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3851" y="5476431"/>
            <a:ext cx="1200149" cy="1371599"/>
          </a:xfrm>
          <a:prstGeom prst="rect">
            <a:avLst/>
          </a:prstGeom>
        </p:spPr>
      </p:pic>
    </p:spTree>
    <p:extLst>
      <p:ext uri="{BB962C8B-B14F-4D97-AF65-F5344CB8AC3E}">
        <p14:creationId xmlns:p14="http://schemas.microsoft.com/office/powerpoint/2010/main" val="28687446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4784" y="71735"/>
            <a:ext cx="1361270" cy="923330"/>
          </a:xfrm>
          <a:prstGeom prst="rect">
            <a:avLst/>
          </a:prstGeom>
        </p:spPr>
        <p:txBody>
          <a:bodyPr wrap="none" numCol="1">
            <a:spAutoFit/>
          </a:bodyPr>
          <a:lstStyle/>
          <a:p>
            <a:r>
              <a:rPr lang="en-US" sz="2700" b="1" dirty="0" smtClean="0">
                <a:latin typeface="Century Gothic" panose="020B0502020202020204" pitchFamily="34" charset="0"/>
              </a:rPr>
              <a:t>Erosion</a:t>
            </a:r>
            <a:endParaRPr lang="en-US" sz="2700" b="1" dirty="0">
              <a:latin typeface="Century Gothic" panose="020B0502020202020204" pitchFamily="34" charset="0"/>
            </a:endParaRPr>
          </a:p>
          <a:p>
            <a:endParaRPr lang="en-US" sz="2700" b="1" dirty="0">
              <a:latin typeface="Century Gothic" panose="020B0502020202020204" pitchFamily="34" charset="0"/>
            </a:endParaRPr>
          </a:p>
        </p:txBody>
      </p:sp>
      <p:pic>
        <p:nvPicPr>
          <p:cNvPr id="1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l="6528" t="5556" r="7500" b="8519"/>
          <a:stretch>
            <a:fillRect/>
          </a:stretch>
        </p:blipFill>
        <p:spPr>
          <a:xfrm>
            <a:off x="3250452" y="1108386"/>
            <a:ext cx="2643096" cy="1981200"/>
          </a:xfrm>
          <a:prstGeom prst="rect">
            <a:avLst/>
          </a:prstGeom>
          <a:noFill/>
          <a:ln w="12700">
            <a:solidFill>
              <a:srgbClr val="000000"/>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pic>
      <p:pic>
        <p:nvPicPr>
          <p:cNvPr id="15362" name="Picture 2" descr="Image result for soil in storm drai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3639789" y="3545182"/>
            <a:ext cx="2253759" cy="3102675"/>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Image result for agricultural runof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6144012" y="1158782"/>
            <a:ext cx="2978217" cy="1880407"/>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Image result for construction site eros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27304" y="955986"/>
            <a:ext cx="2857500" cy="2286001"/>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p:cNvCxnSpPr/>
          <p:nvPr/>
        </p:nvCxnSpPr>
        <p:spPr>
          <a:xfrm>
            <a:off x="0" y="604966"/>
            <a:ext cx="9144000" cy="0"/>
          </a:xfrm>
          <a:prstGeom prst="line">
            <a:avLst/>
          </a:prstGeom>
          <a:ln w="76200">
            <a:solidFill>
              <a:srgbClr val="03B4C9"/>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43851" y="5476431"/>
            <a:ext cx="1200149" cy="1371599"/>
          </a:xfrm>
          <a:prstGeom prst="rect">
            <a:avLst/>
          </a:prstGeom>
        </p:spPr>
      </p:pic>
    </p:spTree>
    <p:extLst>
      <p:ext uri="{BB962C8B-B14F-4D97-AF65-F5344CB8AC3E}">
        <p14:creationId xmlns:p14="http://schemas.microsoft.com/office/powerpoint/2010/main" val="8299945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0000"/>
          <a:stretch/>
        </p:blipFill>
        <p:spPr>
          <a:xfrm>
            <a:off x="0" y="68580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94784" y="71735"/>
            <a:ext cx="2456122" cy="923330"/>
          </a:xfrm>
          <a:prstGeom prst="rect">
            <a:avLst/>
          </a:prstGeom>
        </p:spPr>
        <p:txBody>
          <a:bodyPr wrap="none" numCol="1">
            <a:spAutoFit/>
          </a:bodyPr>
          <a:lstStyle/>
          <a:p>
            <a:r>
              <a:rPr lang="en-US" sz="2700" b="1" dirty="0" smtClean="0">
                <a:latin typeface="Century Gothic" panose="020B0502020202020204" pitchFamily="34" charset="0"/>
              </a:rPr>
              <a:t>Water Quality</a:t>
            </a:r>
            <a:endParaRPr lang="en-US" sz="2700" b="1" dirty="0">
              <a:latin typeface="Century Gothic" panose="020B0502020202020204" pitchFamily="34" charset="0"/>
            </a:endParaRPr>
          </a:p>
          <a:p>
            <a:endParaRPr lang="en-US" sz="2700" b="1" dirty="0">
              <a:latin typeface="Century Gothic" panose="020B0502020202020204" pitchFamily="34" charset="0"/>
            </a:endParaRPr>
          </a:p>
        </p:txBody>
      </p:sp>
      <p:cxnSp>
        <p:nvCxnSpPr>
          <p:cNvPr id="13" name="Straight Connector 12"/>
          <p:cNvCxnSpPr/>
          <p:nvPr/>
        </p:nvCxnSpPr>
        <p:spPr>
          <a:xfrm>
            <a:off x="0" y="604966"/>
            <a:ext cx="9144000" cy="0"/>
          </a:xfrm>
          <a:prstGeom prst="line">
            <a:avLst/>
          </a:prstGeom>
          <a:ln w="76200">
            <a:solidFill>
              <a:srgbClr val="03B4C9"/>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3851" y="5476431"/>
            <a:ext cx="1200149" cy="1371599"/>
          </a:xfrm>
          <a:prstGeom prst="rect">
            <a:avLst/>
          </a:prstGeom>
        </p:spPr>
      </p:pic>
    </p:spTree>
    <p:extLst>
      <p:ext uri="{BB962C8B-B14F-4D97-AF65-F5344CB8AC3E}">
        <p14:creationId xmlns:p14="http://schemas.microsoft.com/office/powerpoint/2010/main" val="4263842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4784" y="71735"/>
            <a:ext cx="1204176" cy="507831"/>
          </a:xfrm>
          <a:prstGeom prst="rect">
            <a:avLst/>
          </a:prstGeom>
        </p:spPr>
        <p:txBody>
          <a:bodyPr wrap="none" numCol="1">
            <a:spAutoFit/>
          </a:bodyPr>
          <a:lstStyle/>
          <a:p>
            <a:r>
              <a:rPr lang="en-US" sz="2700" b="1" dirty="0" smtClean="0">
                <a:latin typeface="Century Gothic" panose="020B0502020202020204" pitchFamily="34" charset="0"/>
              </a:rPr>
              <a:t>Algae</a:t>
            </a:r>
            <a:endParaRPr lang="en-US" sz="2700" b="1" dirty="0">
              <a:latin typeface="Century Gothic" panose="020B0502020202020204" pitchFamily="34" charset="0"/>
            </a:endParaRPr>
          </a:p>
        </p:txBody>
      </p:sp>
      <p:sp>
        <p:nvSpPr>
          <p:cNvPr id="12" name="TextBox 11"/>
          <p:cNvSpPr txBox="1"/>
          <p:nvPr/>
        </p:nvSpPr>
        <p:spPr>
          <a:xfrm>
            <a:off x="135311" y="866172"/>
            <a:ext cx="6153616" cy="400110"/>
          </a:xfrm>
          <a:prstGeom prst="rect">
            <a:avLst/>
          </a:prstGeom>
          <a:noFill/>
        </p:spPr>
        <p:txBody>
          <a:bodyPr wrap="square" numCol="1" rtlCol="0">
            <a:spAutoFit/>
          </a:bodyPr>
          <a:lstStyle/>
          <a:p>
            <a:pPr>
              <a:spcAft>
                <a:spcPts val="1200"/>
              </a:spcAft>
            </a:pPr>
            <a:r>
              <a:rPr lang="en-US" sz="2000" dirty="0" smtClean="0">
                <a:latin typeface="Century Gothic" panose="020B0502020202020204" pitchFamily="34" charset="0"/>
              </a:rPr>
              <a:t>1 lb. phosphorus : 500 lbs. algae</a:t>
            </a:r>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5280" r="2737"/>
          <a:stretch>
            <a:fillRect/>
          </a:stretch>
        </p:blipFill>
        <p:spPr>
          <a:xfrm>
            <a:off x="533400" y="3791253"/>
            <a:ext cx="1843976" cy="2272632"/>
          </a:xfrm>
          <a:prstGeom prst="rect">
            <a:avLst/>
          </a:prstGeom>
          <a:noFill/>
          <a:ln w="38100"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5" name="TextBox 14"/>
          <p:cNvSpPr txBox="1"/>
          <p:nvPr/>
        </p:nvSpPr>
        <p:spPr>
          <a:xfrm>
            <a:off x="62655" y="3409890"/>
            <a:ext cx="6153616" cy="400110"/>
          </a:xfrm>
          <a:prstGeom prst="rect">
            <a:avLst/>
          </a:prstGeom>
          <a:noFill/>
        </p:spPr>
        <p:txBody>
          <a:bodyPr wrap="square" numCol="1" rtlCol="0">
            <a:spAutoFit/>
          </a:bodyPr>
          <a:lstStyle/>
          <a:p>
            <a:pPr>
              <a:spcAft>
                <a:spcPts val="1200"/>
              </a:spcAft>
            </a:pPr>
            <a:r>
              <a:rPr lang="en-US" sz="2000" b="1" dirty="0" smtClean="0">
                <a:latin typeface="Century Gothic" panose="020B0502020202020204" pitchFamily="34" charset="0"/>
              </a:rPr>
              <a:t>Example: Door Creek Watershed</a:t>
            </a:r>
          </a:p>
        </p:txBody>
      </p:sp>
      <p:sp>
        <p:nvSpPr>
          <p:cNvPr id="8" name="Rectangle 7"/>
          <p:cNvSpPr/>
          <p:nvPr/>
        </p:nvSpPr>
        <p:spPr>
          <a:xfrm>
            <a:off x="2424318" y="3899798"/>
            <a:ext cx="3048000" cy="646331"/>
          </a:xfrm>
          <a:prstGeom prst="rect">
            <a:avLst/>
          </a:prstGeom>
        </p:spPr>
        <p:txBody>
          <a:bodyPr wrap="square" numCol="1">
            <a:spAutoFit/>
          </a:bodyPr>
          <a:lstStyle/>
          <a:p>
            <a:pPr>
              <a:spcAft>
                <a:spcPts val="1200"/>
              </a:spcAft>
            </a:pPr>
            <a:r>
              <a:rPr lang="en-US" dirty="0">
                <a:latin typeface="Century Gothic" panose="020B0502020202020204" pitchFamily="34" charset="0"/>
              </a:rPr>
              <a:t>Annual </a:t>
            </a:r>
            <a:r>
              <a:rPr lang="en-US" dirty="0" smtClean="0">
                <a:latin typeface="Century Gothic" panose="020B0502020202020204" pitchFamily="34" charset="0"/>
              </a:rPr>
              <a:t>phosphorus load  </a:t>
            </a:r>
            <a:r>
              <a:rPr lang="en-US" dirty="0">
                <a:latin typeface="Century Gothic" panose="020B0502020202020204" pitchFamily="34" charset="0"/>
              </a:rPr>
              <a:t>=15,050 </a:t>
            </a:r>
            <a:r>
              <a:rPr lang="en-US" dirty="0" smtClean="0">
                <a:latin typeface="Century Gothic" panose="020B0502020202020204" pitchFamily="34" charset="0"/>
              </a:rPr>
              <a:t>pounds</a:t>
            </a:r>
            <a:endParaRPr lang="en-US" dirty="0">
              <a:latin typeface="Century Gothic" panose="020B0502020202020204" pitchFamily="34" charset="0"/>
            </a:endParaRPr>
          </a:p>
        </p:txBody>
      </p:sp>
      <p:grpSp>
        <p:nvGrpSpPr>
          <p:cNvPr id="11" name="Group 7"/>
          <p:cNvGrpSpPr>
            <a:grpSpLocks/>
          </p:cNvGrpSpPr>
          <p:nvPr/>
        </p:nvGrpSpPr>
        <p:grpSpPr>
          <a:xfrm>
            <a:off x="4547784" y="3965363"/>
            <a:ext cx="2680034" cy="2622940"/>
            <a:chOff x="108594386" y="107262020"/>
            <a:chExt cx="3726343" cy="3646597"/>
          </a:xfrm>
        </p:grpSpPr>
        <p:pic>
          <p:nvPicPr>
            <p:cNvPr id="1127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08594386" y="109515342"/>
              <a:ext cx="3200677" cy="13778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1273" name="Picture 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108862633" y="107262020"/>
              <a:ext cx="2664183" cy="26641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6" name="AutoShape 10"/>
            <p:cNvSpPr>
              <a:spLocks noChangeArrowheads="1"/>
            </p:cNvSpPr>
            <p:nvPr/>
          </p:nvSpPr>
          <p:spPr>
            <a:xfrm>
              <a:off x="109064066" y="110177249"/>
              <a:ext cx="2238292" cy="353833"/>
            </a:xfrm>
            <a:prstGeom prst="roundRect">
              <a:avLst>
                <a:gd name="adj" fmla="val 8801"/>
              </a:avLst>
            </a:prstGeom>
            <a:solidFill>
              <a:srgbClr val="B4BBB4"/>
            </a:solid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17" name="Text Box 11"/>
            <p:cNvSpPr txBox="1">
              <a:spLocks noChangeArrowheads="1"/>
            </p:cNvSpPr>
            <p:nvPr/>
          </p:nvSpPr>
          <p:spPr>
            <a:xfrm>
              <a:off x="109288162" y="110133113"/>
              <a:ext cx="3032567" cy="7755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Tw Cen MT" pitchFamily="34" charset="0"/>
                  <a:cs typeface="Arial" pitchFamily="34" charset="0"/>
                </a:rPr>
                <a:t>7,525,000 </a:t>
              </a:r>
              <a:r>
                <a:rPr kumimoji="0" lang="en-US" sz="1600" b="0" i="0" u="none" strike="noStrike" cap="none" normalizeH="0" baseline="0" dirty="0" err="1" smtClean="0">
                  <a:ln>
                    <a:noFill/>
                  </a:ln>
                  <a:solidFill>
                    <a:srgbClr val="000000"/>
                  </a:solidFill>
                  <a:effectLst/>
                  <a:latin typeface="Tw Cen MT" pitchFamily="34" charset="0"/>
                  <a:cs typeface="Arial" pitchFamily="34" charset="0"/>
                </a:rPr>
                <a:t>lbs</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p:txBody>
        </p:sp>
      </p:grpSp>
      <p:pic>
        <p:nvPicPr>
          <p:cNvPr id="11277" name="Picture 13" descr="Image result for blue green algae wisconsi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220543" y="1371599"/>
            <a:ext cx="2156833" cy="1617625"/>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3"/>
          <p:cNvSpPr txBox="1">
            <a:spLocks noChangeArrowheads="1"/>
          </p:cNvSpPr>
          <p:nvPr/>
        </p:nvSpPr>
        <p:spPr>
          <a:xfrm>
            <a:off x="220543" y="3048000"/>
            <a:ext cx="2343616" cy="211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dirty="0" smtClean="0">
                <a:ln>
                  <a:noFill/>
                </a:ln>
                <a:effectLst/>
                <a:latin typeface="Century Gothic" pitchFamily="34" charset="0"/>
                <a:cs typeface="Arial" pitchFamily="34" charset="0"/>
              </a:rPr>
              <a:t>Photo: WDNR</a:t>
            </a:r>
            <a:endParaRPr kumimoji="0" lang="en-US" sz="1800" b="0" i="0" u="none" strike="noStrike" cap="none" normalizeH="0" baseline="0" dirty="0" smtClean="0">
              <a:ln>
                <a:noFill/>
              </a:ln>
              <a:effectLst/>
              <a:latin typeface="Arial" pitchFamily="34" charset="0"/>
              <a:cs typeface="Arial" pitchFamily="34" charset="0"/>
            </a:endParaRPr>
          </a:p>
        </p:txBody>
      </p:sp>
      <p:pic>
        <p:nvPicPr>
          <p:cNvPr id="11279" name="Picture 15" descr="Image result for blue green algae wisconsi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a:xfrm>
            <a:off x="2626760" y="1371599"/>
            <a:ext cx="2492092" cy="1652016"/>
          </a:xfrm>
          <a:prstGeom prst="rect">
            <a:avLst/>
          </a:prstGeom>
          <a:noFill/>
          <a:extLst>
            <a:ext uri="{909E8E84-426E-40DD-AFC4-6F175D3DCCD1}">
              <a14:hiddenFill xmlns:a14="http://schemas.microsoft.com/office/drawing/2010/main">
                <a:solidFill>
                  <a:srgbClr val="FFFFFF"/>
                </a:solidFill>
              </a14:hiddenFill>
            </a:ext>
          </a:extLst>
        </p:spPr>
      </p:pic>
      <p:sp>
        <p:nvSpPr>
          <p:cNvPr id="30" name="Text Box 3"/>
          <p:cNvSpPr txBox="1">
            <a:spLocks noChangeArrowheads="1"/>
          </p:cNvSpPr>
          <p:nvPr/>
        </p:nvSpPr>
        <p:spPr>
          <a:xfrm>
            <a:off x="2638192" y="3048000"/>
            <a:ext cx="2343616" cy="211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dirty="0" smtClean="0">
                <a:ln>
                  <a:noFill/>
                </a:ln>
                <a:effectLst/>
                <a:latin typeface="Century Gothic" pitchFamily="34" charset="0"/>
                <a:cs typeface="Arial" pitchFamily="34" charset="0"/>
              </a:rPr>
              <a:t>Photo: Madison.com</a:t>
            </a:r>
            <a:endParaRPr kumimoji="0" lang="en-US" sz="1800" b="0" i="0" u="none" strike="noStrike" cap="none" normalizeH="0" baseline="0" dirty="0" smtClean="0">
              <a:ln>
                <a:noFill/>
              </a:ln>
              <a:effectLst/>
              <a:latin typeface="Arial" pitchFamily="34" charset="0"/>
              <a:cs typeface="Arial" pitchFamily="34" charset="0"/>
            </a:endParaRPr>
          </a:p>
        </p:txBody>
      </p:sp>
      <p:pic>
        <p:nvPicPr>
          <p:cNvPr id="11281" name="Picture 17" descr="Image result for blue green algae wisconsi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a:xfrm>
            <a:off x="5386050" y="1371598"/>
            <a:ext cx="2202688" cy="1652017"/>
          </a:xfrm>
          <a:prstGeom prst="rect">
            <a:avLst/>
          </a:prstGeom>
          <a:noFill/>
          <a:extLst>
            <a:ext uri="{909E8E84-426E-40DD-AFC4-6F175D3DCCD1}">
              <a14:hiddenFill xmlns:a14="http://schemas.microsoft.com/office/drawing/2010/main">
                <a:solidFill>
                  <a:srgbClr val="FFFFFF"/>
                </a:solidFill>
              </a14:hiddenFill>
            </a:ext>
          </a:extLst>
        </p:spPr>
      </p:pic>
      <p:sp>
        <p:nvSpPr>
          <p:cNvPr id="32" name="Text Box 3"/>
          <p:cNvSpPr txBox="1">
            <a:spLocks noChangeArrowheads="1"/>
          </p:cNvSpPr>
          <p:nvPr/>
        </p:nvSpPr>
        <p:spPr>
          <a:xfrm>
            <a:off x="5386050" y="3048000"/>
            <a:ext cx="2343616" cy="211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dirty="0" smtClean="0">
                <a:ln>
                  <a:noFill/>
                </a:ln>
                <a:effectLst/>
                <a:latin typeface="Century Gothic" pitchFamily="34" charset="0"/>
                <a:cs typeface="Arial" pitchFamily="34" charset="0"/>
              </a:rPr>
              <a:t>Photo: WDHS</a:t>
            </a:r>
            <a:endParaRPr kumimoji="0" lang="en-US" sz="1800" b="0" i="0" u="none" strike="noStrike" cap="none" normalizeH="0" baseline="0" dirty="0" smtClean="0">
              <a:ln>
                <a:noFill/>
              </a:ln>
              <a:effectLst/>
              <a:latin typeface="Arial" pitchFamily="34" charset="0"/>
              <a:cs typeface="Arial" pitchFamily="34" charset="0"/>
            </a:endParaRPr>
          </a:p>
        </p:txBody>
      </p:sp>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43851" y="5476431"/>
            <a:ext cx="1200149" cy="1371599"/>
          </a:xfrm>
          <a:prstGeom prst="rect">
            <a:avLst/>
          </a:prstGeom>
        </p:spPr>
      </p:pic>
      <p:cxnSp>
        <p:nvCxnSpPr>
          <p:cNvPr id="25" name="Straight Connector 24"/>
          <p:cNvCxnSpPr/>
          <p:nvPr/>
        </p:nvCxnSpPr>
        <p:spPr>
          <a:xfrm>
            <a:off x="0" y="604966"/>
            <a:ext cx="9144000" cy="0"/>
          </a:xfrm>
          <a:prstGeom prst="line">
            <a:avLst/>
          </a:prstGeom>
          <a:ln w="76200">
            <a:solidFill>
              <a:srgbClr val="03B4C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4690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80" name="Rectangle 8"/>
          <p:cNvSpPr>
            <a:spLocks noChangeArrowheads="1"/>
          </p:cNvSpPr>
          <p:nvPr/>
        </p:nvSpPr>
        <p:spPr>
          <a:xfrm>
            <a:off x="0" y="449263"/>
            <a:ext cx="9144000" cy="143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numCol="1" anchor="ctr"/>
          <a:lstStyle>
            <a:lvl1pPr algn="ctr">
              <a:defRPr sz="4400">
                <a:solidFill>
                  <a:schemeClr val="tx2"/>
                </a:solidFill>
                <a:effectLst>
                  <a:outerShdw blurRad="38100" dist="38100" dir="2700000" algn="tl">
                    <a:srgbClr val="000000"/>
                  </a:outerShdw>
                </a:effectLst>
                <a:latin typeface="Arial" charset="0"/>
              </a:defRPr>
            </a:lvl1pPr>
            <a:lvl2pPr algn="ctr">
              <a:defRPr sz="4400">
                <a:solidFill>
                  <a:schemeClr val="tx2"/>
                </a:solidFill>
                <a:effectLst>
                  <a:outerShdw blurRad="38100" dist="38100" dir="2700000" algn="tl">
                    <a:srgbClr val="000000"/>
                  </a:outerShdw>
                </a:effectLst>
                <a:latin typeface="Arial" charset="0"/>
              </a:defRPr>
            </a:lvl2pPr>
            <a:lvl3pPr algn="ctr">
              <a:defRPr sz="4400">
                <a:solidFill>
                  <a:schemeClr val="tx2"/>
                </a:solidFill>
                <a:effectLst>
                  <a:outerShdw blurRad="38100" dist="38100" dir="2700000" algn="tl">
                    <a:srgbClr val="000000"/>
                  </a:outerShdw>
                </a:effectLst>
                <a:latin typeface="Arial" charset="0"/>
              </a:defRPr>
            </a:lvl3pPr>
            <a:lvl4pPr algn="ctr">
              <a:defRPr sz="4400">
                <a:solidFill>
                  <a:schemeClr val="tx2"/>
                </a:solidFill>
                <a:effectLst>
                  <a:outerShdw blurRad="38100" dist="38100" dir="2700000" algn="tl">
                    <a:srgbClr val="000000"/>
                  </a:outerShdw>
                </a:effectLst>
                <a:latin typeface="Arial" charset="0"/>
              </a:defRPr>
            </a:lvl4pPr>
            <a:lvl5pPr algn="ctr">
              <a:defRPr sz="4400">
                <a:solidFill>
                  <a:schemeClr val="tx2"/>
                </a:solidFill>
                <a:effectLst>
                  <a:outerShdw blurRad="38100" dist="38100" dir="2700000" algn="tl">
                    <a:srgbClr val="000000"/>
                  </a:outerShdw>
                </a:effectLst>
                <a:latin typeface="Arial"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1" hangingPunct="1">
              <a:lnSpc>
                <a:spcPct val="92000"/>
              </a:lnSpc>
              <a:defRPr/>
            </a:pPr>
            <a:r>
              <a:rPr lang="en-US" sz="2700" dirty="0" smtClean="0">
                <a:solidFill>
                  <a:schemeClr val="tx1"/>
                </a:solidFill>
                <a:effectLst/>
                <a:latin typeface="Century Gothic" panose="020B0502020202020204" pitchFamily="34" charset="0"/>
              </a:rPr>
              <a:t>What Can We Do to Make Sure our Water Look More Like This and Less Like This?</a:t>
            </a:r>
          </a:p>
        </p:txBody>
      </p:sp>
      <p:pic>
        <p:nvPicPr>
          <p:cNvPr id="1843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1136589">
            <a:off x="4431528" y="2291743"/>
            <a:ext cx="4149725" cy="311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descr="C:\Users\cac3\AppData\Local\Microsoft\Windows\Temporary Internet Files\Content.IE5\3W19L6V6\6550439789_11ba55c705_z.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rot="-936537">
            <a:off x="296862" y="2433494"/>
            <a:ext cx="4351337"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a:off x="6981825" y="1654174"/>
            <a:ext cx="866775" cy="108902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1560286" y="1702481"/>
            <a:ext cx="1044575" cy="90646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685800"/>
            <a:ext cx="9144000" cy="0"/>
          </a:xfrm>
          <a:prstGeom prst="line">
            <a:avLst/>
          </a:prstGeom>
          <a:ln w="76200">
            <a:solidFill>
              <a:srgbClr val="03B4C9"/>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43851" y="5476431"/>
            <a:ext cx="1200149" cy="1371599"/>
          </a:xfrm>
          <a:prstGeom prst="rect">
            <a:avLst/>
          </a:prstGeom>
        </p:spPr>
      </p:pic>
      <p:sp>
        <p:nvSpPr>
          <p:cNvPr id="4" name="TextBox 3"/>
          <p:cNvSpPr txBox="1"/>
          <p:nvPr/>
        </p:nvSpPr>
        <p:spPr>
          <a:xfrm>
            <a:off x="0" y="130628"/>
            <a:ext cx="7010400" cy="507831"/>
          </a:xfrm>
          <a:prstGeom prst="rect">
            <a:avLst/>
          </a:prstGeom>
          <a:noFill/>
        </p:spPr>
        <p:txBody>
          <a:bodyPr wrap="square" numCol="1" rtlCol="0">
            <a:spAutoFit/>
          </a:bodyPr>
          <a:lstStyle/>
          <a:p>
            <a:r>
              <a:rPr lang="en-US" sz="2700" b="1" dirty="0" smtClean="0">
                <a:latin typeface="Century Gothic" panose="020B0502020202020204" pitchFamily="34" charset="0"/>
              </a:rPr>
              <a:t>Solutions</a:t>
            </a:r>
            <a:endParaRPr lang="en-US" sz="2700" b="1" dirty="0">
              <a:latin typeface="Century Gothic" panose="020B0502020202020204" pitchFamily="34" charset="0"/>
            </a:endParaRPr>
          </a:p>
        </p:txBody>
      </p:sp>
    </p:spTree>
    <p:extLst>
      <p:ext uri="{BB962C8B-B14F-4D97-AF65-F5344CB8AC3E}">
        <p14:creationId xmlns:p14="http://schemas.microsoft.com/office/powerpoint/2010/main" val="13265743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4784" y="71735"/>
            <a:ext cx="6526146" cy="507831"/>
          </a:xfrm>
          <a:prstGeom prst="rect">
            <a:avLst/>
          </a:prstGeom>
        </p:spPr>
        <p:txBody>
          <a:bodyPr wrap="none" numCol="1">
            <a:spAutoFit/>
          </a:bodyPr>
          <a:lstStyle/>
          <a:p>
            <a:r>
              <a:rPr lang="en-US" sz="2700" b="1" dirty="0">
                <a:latin typeface="Century Gothic" panose="020B0502020202020204" pitchFamily="34" charset="0"/>
              </a:rPr>
              <a:t>Solutions: Help water soak into the soil</a:t>
            </a:r>
          </a:p>
        </p:txBody>
      </p:sp>
      <p:pic>
        <p:nvPicPr>
          <p:cNvPr id="1026" name="Picture 2" descr="Image result for native prairie"/>
          <p:cNvPicPr>
            <a:picLocks noChangeAspect="1" noChangeArrowheads="1"/>
          </p:cNvPicPr>
          <p:nvPr/>
        </p:nvPicPr>
        <p:blipFill rotWithShape="1">
          <a:blip r:embed="rId3">
            <a:extLst>
              <a:ext uri="{28A0092B-C50C-407E-A947-70E740481C1C}">
                <a14:useLocalDpi xmlns:a14="http://schemas.microsoft.com/office/drawing/2010/main" val="0"/>
              </a:ext>
            </a:extLst>
          </a:blip>
          <a:srcRect l="11024"/>
          <a:stretch/>
        </p:blipFill>
        <p:spPr>
          <a:xfrm>
            <a:off x="4571999" y="1431925"/>
            <a:ext cx="4572001" cy="3427187"/>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17"/>
          <p:cNvSpPr>
            <a:spLocks noChangeArrowheads="1"/>
          </p:cNvSpPr>
          <p:nvPr/>
        </p:nvSpPr>
        <p:spPr>
          <a:xfrm flipH="1" flipV="1">
            <a:off x="890149" y="5462430"/>
            <a:ext cx="2438400" cy="1219200"/>
          </a:xfrm>
          <a:prstGeom prst="wedgeRoundRectCallout">
            <a:avLst>
              <a:gd name="adj1" fmla="val -43685"/>
              <a:gd name="adj2" fmla="val 98694"/>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numCol="1"/>
          <a:lstStyle/>
          <a:p>
            <a:pPr algn="ctr">
              <a:defRPr/>
            </a:pPr>
            <a:r>
              <a:rPr lang="en-US" sz="2800" dirty="0">
                <a:effectLst>
                  <a:outerShdw blurRad="38100" dist="38100" dir="2700000" algn="tl">
                    <a:srgbClr val="000000"/>
                  </a:outerShdw>
                </a:effectLst>
                <a:latin typeface="Century Gothic" panose="020B0502020202020204" pitchFamily="34" charset="0"/>
              </a:rPr>
              <a:t>Need to make this</a:t>
            </a:r>
          </a:p>
        </p:txBody>
      </p:sp>
      <p:sp>
        <p:nvSpPr>
          <p:cNvPr id="15" name="AutoShape 18"/>
          <p:cNvSpPr>
            <a:spLocks noChangeArrowheads="1"/>
          </p:cNvSpPr>
          <p:nvPr/>
        </p:nvSpPr>
        <p:spPr>
          <a:xfrm flipH="1" flipV="1">
            <a:off x="5029200" y="5407269"/>
            <a:ext cx="2438400" cy="1219200"/>
          </a:xfrm>
          <a:prstGeom prst="wedgeRoundRectCallout">
            <a:avLst>
              <a:gd name="adj1" fmla="val 39583"/>
              <a:gd name="adj2" fmla="val 93750"/>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numCol="1"/>
          <a:lstStyle/>
          <a:p>
            <a:pPr algn="ctr">
              <a:defRPr/>
            </a:pPr>
            <a:r>
              <a:rPr lang="en-US" sz="2800" dirty="0">
                <a:effectLst>
                  <a:outerShdw blurRad="38100" dist="38100" dir="2700000" algn="tl">
                    <a:srgbClr val="000000"/>
                  </a:outerShdw>
                </a:effectLst>
                <a:latin typeface="Century Gothic" panose="020B0502020202020204" pitchFamily="34" charset="0"/>
              </a:rPr>
              <a:t>Act more like this</a:t>
            </a:r>
          </a:p>
        </p:txBody>
      </p:sp>
      <p:pic>
        <p:nvPicPr>
          <p:cNvPr id="16" name="Picture 23" descr="city aerial-CWP"/>
          <p:cNvPicPr>
            <a:picLocks noChangeAspect="1" noChangeArrowheads="1"/>
          </p:cNvPicPr>
          <p:nvPr/>
        </p:nvPicPr>
        <p:blipFill>
          <a:blip r:embed="rId4">
            <a:extLst>
              <a:ext uri="{28A0092B-C50C-407E-A947-70E740481C1C}">
                <a14:useLocalDpi xmlns:a14="http://schemas.microsoft.com/office/drawing/2010/main" val="0"/>
              </a:ext>
            </a:extLst>
          </a:blip>
          <a:srcRect r="27438" b="16628"/>
          <a:stretch>
            <a:fillRect/>
          </a:stretch>
        </p:blipFill>
        <p:spPr>
          <a:xfrm>
            <a:off x="0" y="1431925"/>
            <a:ext cx="4533900" cy="3438525"/>
          </a:xfrm>
          <a:prstGeom prst="rect">
            <a:avLst/>
          </a:prstGeom>
          <a:noFill/>
          <a:extLs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14" name="Straight Connector 13"/>
          <p:cNvCxnSpPr/>
          <p:nvPr/>
        </p:nvCxnSpPr>
        <p:spPr>
          <a:xfrm>
            <a:off x="0" y="685800"/>
            <a:ext cx="9144000" cy="0"/>
          </a:xfrm>
          <a:prstGeom prst="line">
            <a:avLst/>
          </a:prstGeom>
          <a:ln w="76200">
            <a:solidFill>
              <a:srgbClr val="03B4C9"/>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43851" y="5476431"/>
            <a:ext cx="1200149" cy="1371599"/>
          </a:xfrm>
          <a:prstGeom prst="rect">
            <a:avLst/>
          </a:prstGeom>
        </p:spPr>
      </p:pic>
    </p:spTree>
    <p:extLst>
      <p:ext uri="{BB962C8B-B14F-4D97-AF65-F5344CB8AC3E}">
        <p14:creationId xmlns:p14="http://schemas.microsoft.com/office/powerpoint/2010/main" val="7899684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4784" y="71735"/>
            <a:ext cx="6526146" cy="923330"/>
          </a:xfrm>
          <a:prstGeom prst="rect">
            <a:avLst/>
          </a:prstGeom>
        </p:spPr>
        <p:txBody>
          <a:bodyPr wrap="none" numCol="1">
            <a:spAutoFit/>
          </a:bodyPr>
          <a:lstStyle/>
          <a:p>
            <a:r>
              <a:rPr lang="en-US" sz="2700" b="1" dirty="0" smtClean="0">
                <a:latin typeface="Century Gothic" panose="020B0502020202020204" pitchFamily="34" charset="0"/>
              </a:rPr>
              <a:t>Solutions: Help water soak into the soil</a:t>
            </a:r>
            <a:endParaRPr lang="en-US" sz="2700" b="1" dirty="0">
              <a:latin typeface="Century Gothic" panose="020B0502020202020204" pitchFamily="34" charset="0"/>
            </a:endParaRPr>
          </a:p>
          <a:p>
            <a:endParaRPr lang="en-US" sz="2700" b="1" dirty="0">
              <a:latin typeface="Century Gothic" panose="020B0502020202020204" pitchFamily="34" charset="0"/>
            </a:endParaRPr>
          </a:p>
        </p:txBody>
      </p:sp>
      <p:sp>
        <p:nvSpPr>
          <p:cNvPr id="12" name="Rectangle 5"/>
          <p:cNvSpPr>
            <a:spLocks noChangeArrowheads="1"/>
          </p:cNvSpPr>
          <p:nvPr/>
        </p:nvSpPr>
        <p:spPr>
          <a:xfrm>
            <a:off x="88687" y="496334"/>
            <a:ext cx="409188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spAutoFit/>
          </a:bodyPr>
          <a:lstStyle/>
          <a:p>
            <a:pPr algn="ctr">
              <a:defRPr/>
            </a:pPr>
            <a:r>
              <a:rPr lang="en-US" sz="2000" dirty="0">
                <a:solidFill>
                  <a:schemeClr val="tx2"/>
                </a:solidFill>
                <a:effectLst>
                  <a:outerShdw blurRad="38100" dist="38100" dir="2700000" algn="tl">
                    <a:srgbClr val="000000"/>
                  </a:outerShdw>
                </a:effectLst>
                <a:latin typeface="Century Gothic" panose="020B0502020202020204" pitchFamily="34" charset="0"/>
              </a:rPr>
              <a:t/>
            </a:r>
            <a:br>
              <a:rPr lang="en-US" sz="2000" dirty="0">
                <a:solidFill>
                  <a:schemeClr val="tx2"/>
                </a:solidFill>
                <a:effectLst>
                  <a:outerShdw blurRad="38100" dist="38100" dir="2700000" algn="tl">
                    <a:srgbClr val="000000"/>
                  </a:outerShdw>
                </a:effectLst>
                <a:latin typeface="Century Gothic" panose="020B0502020202020204" pitchFamily="34" charset="0"/>
              </a:rPr>
            </a:br>
            <a:r>
              <a:rPr lang="en-US" sz="2000" b="1" dirty="0">
                <a:latin typeface="Century Gothic" panose="020B0502020202020204" pitchFamily="34" charset="0"/>
              </a:rPr>
              <a:t>Replace some turf with Native Gardens or Rain Gardens</a:t>
            </a:r>
          </a:p>
        </p:txBody>
      </p:sp>
      <p:sp>
        <p:nvSpPr>
          <p:cNvPr id="15" name="Rectangle 12"/>
          <p:cNvSpPr>
            <a:spLocks noChangeArrowheads="1"/>
          </p:cNvSpPr>
          <p:nvPr/>
        </p:nvSpPr>
        <p:spPr>
          <a:xfrm>
            <a:off x="5372100" y="4622800"/>
            <a:ext cx="3581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numCol="1">
            <a:spAutoFit/>
          </a:bodyPr>
          <a:lstStyle/>
          <a:p>
            <a:pPr algn="ctr">
              <a:defRPr/>
            </a:pPr>
            <a:r>
              <a:rPr lang="en-US" sz="2800" dirty="0">
                <a:solidFill>
                  <a:schemeClr val="tx2"/>
                </a:solidFill>
                <a:effectLst>
                  <a:outerShdw blurRad="38100" dist="38100" dir="2700000" algn="tl">
                    <a:srgbClr val="000000"/>
                  </a:outerShdw>
                </a:effectLst>
                <a:latin typeface="Century Gothic" panose="020B0502020202020204" pitchFamily="34" charset="0"/>
              </a:rPr>
              <a:t/>
            </a:r>
            <a:br>
              <a:rPr lang="en-US" sz="2800" dirty="0">
                <a:solidFill>
                  <a:schemeClr val="tx2"/>
                </a:solidFill>
                <a:effectLst>
                  <a:outerShdw blurRad="38100" dist="38100" dir="2700000" algn="tl">
                    <a:srgbClr val="000000"/>
                  </a:outerShdw>
                </a:effectLst>
                <a:latin typeface="Century Gothic" panose="020B0502020202020204" pitchFamily="34" charset="0"/>
              </a:rPr>
            </a:br>
            <a:r>
              <a:rPr lang="en-US" sz="2800" dirty="0">
                <a:solidFill>
                  <a:schemeClr val="tx2"/>
                </a:solidFill>
                <a:effectLst>
                  <a:outerShdw blurRad="38100" dist="38100" dir="2700000" algn="tl">
                    <a:srgbClr val="000000"/>
                  </a:outerShdw>
                </a:effectLst>
                <a:latin typeface="Century Gothic" panose="020B0502020202020204" pitchFamily="34" charset="0"/>
              </a:rPr>
              <a:t> </a:t>
            </a:r>
            <a:endParaRPr lang="en-US" sz="2800" b="1" dirty="0">
              <a:latin typeface="Century Gothic" panose="020B0502020202020204" pitchFamily="34" charset="0"/>
            </a:endParaRPr>
          </a:p>
        </p:txBody>
      </p:sp>
      <p:pic>
        <p:nvPicPr>
          <p:cNvPr id="16" name="Picture 16" descr="153_53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662847" y="4276462"/>
            <a:ext cx="1800225" cy="2399937"/>
          </a:xfrm>
          <a:prstGeom prst="rect">
            <a:avLst/>
          </a:prstGeom>
          <a:solidFill>
            <a:schemeClr val="accent2"/>
          </a:solidFill>
          <a:ln w="12700">
            <a:solidFill>
              <a:srgbClr val="000000"/>
            </a:solidFill>
            <a:miter lim="800000"/>
            <a:headEnd/>
            <a:tailEnd/>
          </a:ln>
          <a:effectLst>
            <a:outerShdw dist="107763" dir="2700000" algn="ctr" rotWithShape="0">
              <a:schemeClr val="bg2">
                <a:alpha val="50000"/>
              </a:schemeClr>
            </a:outerShdw>
          </a:effectLst>
        </p:spPr>
      </p:pic>
      <p:sp>
        <p:nvSpPr>
          <p:cNvPr id="20" name="Rectangle 19"/>
          <p:cNvSpPr/>
          <p:nvPr/>
        </p:nvSpPr>
        <p:spPr>
          <a:xfrm>
            <a:off x="4125486" y="837638"/>
            <a:ext cx="4836580" cy="400110"/>
          </a:xfrm>
          <a:prstGeom prst="rect">
            <a:avLst/>
          </a:prstGeom>
        </p:spPr>
        <p:txBody>
          <a:bodyPr wrap="none" numCol="1">
            <a:spAutoFit/>
          </a:bodyPr>
          <a:lstStyle/>
          <a:p>
            <a:r>
              <a:rPr lang="en-US" sz="2000" b="1" dirty="0" smtClean="0">
                <a:latin typeface="Century Gothic" panose="020B0502020202020204" pitchFamily="34" charset="0"/>
              </a:rPr>
              <a:t>Redirect downspouts to natural areas</a:t>
            </a:r>
            <a:endParaRPr lang="en-US" sz="2000" b="1" dirty="0">
              <a:latin typeface="Century Gothic" panose="020B0502020202020204" pitchFamily="34" charset="0"/>
            </a:endParaRPr>
          </a:p>
        </p:txBody>
      </p:sp>
      <p:pic>
        <p:nvPicPr>
          <p:cNvPr id="21" name="Picture 6" descr="Turning a downspout from a paved surface like a driveway to a lawn or other vegetated area is a simple way to reduce the flow of stormwater runoff. Photo: N.C. Coastal Feder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276226" y="1375153"/>
            <a:ext cx="1962496" cy="253225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272382" y="3752791"/>
            <a:ext cx="2630848" cy="400110"/>
          </a:xfrm>
          <a:prstGeom prst="rect">
            <a:avLst/>
          </a:prstGeom>
        </p:spPr>
        <p:txBody>
          <a:bodyPr wrap="none" numCol="1">
            <a:spAutoFit/>
          </a:bodyPr>
          <a:lstStyle/>
          <a:p>
            <a:r>
              <a:rPr lang="en-US" sz="2000" b="1" dirty="0" smtClean="0">
                <a:latin typeface="Century Gothic" panose="020B0502020202020204" pitchFamily="34" charset="0"/>
              </a:rPr>
              <a:t>Install a Rain Barrels</a:t>
            </a:r>
            <a:endParaRPr lang="en-US" sz="2000" b="1" dirty="0">
              <a:latin typeface="Century Gothic" panose="020B0502020202020204" pitchFamily="34" charset="0"/>
            </a:endParaRPr>
          </a:p>
        </p:txBody>
      </p:sp>
      <p:cxnSp>
        <p:nvCxnSpPr>
          <p:cNvPr id="19" name="Straight Connector 18"/>
          <p:cNvCxnSpPr/>
          <p:nvPr/>
        </p:nvCxnSpPr>
        <p:spPr>
          <a:xfrm>
            <a:off x="0" y="685800"/>
            <a:ext cx="9144000" cy="0"/>
          </a:xfrm>
          <a:prstGeom prst="line">
            <a:avLst/>
          </a:prstGeom>
          <a:ln w="76200">
            <a:solidFill>
              <a:srgbClr val="03B4C9"/>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43851" y="5476431"/>
            <a:ext cx="1200149" cy="1371599"/>
          </a:xfrm>
          <a:prstGeom prst="rect">
            <a:avLst/>
          </a:prstGeom>
        </p:spPr>
      </p:pic>
      <p:cxnSp>
        <p:nvCxnSpPr>
          <p:cNvPr id="9" name="Straight Connector 8"/>
          <p:cNvCxnSpPr/>
          <p:nvPr/>
        </p:nvCxnSpPr>
        <p:spPr>
          <a:xfrm>
            <a:off x="4633912" y="1688779"/>
            <a:ext cx="1476375" cy="190500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484788" y="1708953"/>
            <a:ext cx="1476375" cy="190500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3776" y="1375154"/>
            <a:ext cx="1905000" cy="2486025"/>
          </a:xfrm>
          <a:prstGeom prst="rect">
            <a:avLst/>
          </a:prstGeom>
        </p:spPr>
      </p:pic>
      <p:pic>
        <p:nvPicPr>
          <p:cNvPr id="26" name="Picture 3" descr="H:\WRE\Programs\MAMSWaP\MAMSWAP 2015 on\Campaigns\Plant Dane 2016\DSCF2154 (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a:xfrm>
            <a:off x="722854" y="1508368"/>
            <a:ext cx="2635003" cy="197625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5" descr="http://tse1.mm.bing.net/th?&amp;id=OIP.Ma7dda019763ee1bd26e36c1a4d0334cdH0&amp;w=300&amp;h=162&amp;c=0&amp;pid=1.9&amp;rs=0&amp;p=0&amp;r=0">
            <a:hlinkClick r:id="rId8" tooltip="View image details"/>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a:xfrm>
            <a:off x="3585703" y="4964480"/>
            <a:ext cx="2857500" cy="154305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3033252" y="4422281"/>
            <a:ext cx="4358147" cy="400110"/>
          </a:xfrm>
          <a:prstGeom prst="rect">
            <a:avLst/>
          </a:prstGeom>
          <a:noFill/>
        </p:spPr>
        <p:txBody>
          <a:bodyPr wrap="square" numCol="1" rtlCol="0">
            <a:spAutoFit/>
          </a:bodyPr>
          <a:lstStyle/>
          <a:p>
            <a:pPr algn="ctr"/>
            <a:r>
              <a:rPr lang="en-US" sz="2000" b="1" dirty="0" smtClean="0">
                <a:latin typeface="Century Gothic" panose="020B0502020202020204" pitchFamily="34" charset="0"/>
              </a:rPr>
              <a:t>Consider pervious paving options</a:t>
            </a:r>
            <a:endParaRPr lang="en-US" sz="2000" b="1" dirty="0">
              <a:latin typeface="Century Gothic" panose="020B0502020202020204" pitchFamily="34" charset="0"/>
            </a:endParaRPr>
          </a:p>
        </p:txBody>
      </p:sp>
    </p:spTree>
    <p:extLst>
      <p:ext uri="{BB962C8B-B14F-4D97-AF65-F5344CB8AC3E}">
        <p14:creationId xmlns:p14="http://schemas.microsoft.com/office/powerpoint/2010/main" val="340740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4784" y="71735"/>
            <a:ext cx="5168403" cy="507831"/>
          </a:xfrm>
          <a:prstGeom prst="rect">
            <a:avLst/>
          </a:prstGeom>
        </p:spPr>
        <p:txBody>
          <a:bodyPr wrap="none" numCol="1">
            <a:spAutoFit/>
          </a:bodyPr>
          <a:lstStyle/>
          <a:p>
            <a:r>
              <a:rPr lang="en-US" sz="2700" b="1" dirty="0" smtClean="0">
                <a:latin typeface="Century Gothic" panose="020B0502020202020204" pitchFamily="34" charset="0"/>
              </a:rPr>
              <a:t>Other Benefits of Native Plants</a:t>
            </a:r>
            <a:endParaRPr lang="en-US" sz="2700" b="1" dirty="0">
              <a:latin typeface="Century Gothic" panose="020B0502020202020204" pitchFamily="34" charset="0"/>
            </a:endParaRPr>
          </a:p>
        </p:txBody>
      </p:sp>
      <p:pic>
        <p:nvPicPr>
          <p:cNvPr id="2050" name="Picture 2" descr="NativeLDougAda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5791200" y="838200"/>
            <a:ext cx="3047999" cy="45270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4" name="Text Box 3"/>
          <p:cNvSpPr txBox="1">
            <a:spLocks noChangeArrowheads="1"/>
          </p:cNvSpPr>
          <p:nvPr/>
        </p:nvSpPr>
        <p:spPr>
          <a:xfrm>
            <a:off x="5821822" y="5365297"/>
            <a:ext cx="1735137" cy="211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dirty="0" smtClean="0">
                <a:ln>
                  <a:noFill/>
                </a:ln>
                <a:solidFill>
                  <a:srgbClr val="116083"/>
                </a:solidFill>
                <a:effectLst/>
                <a:latin typeface="Century Gothic" pitchFamily="34" charset="0"/>
                <a:cs typeface="Arial" pitchFamily="34" charset="0"/>
              </a:rPr>
              <a:t>Image: </a:t>
            </a:r>
            <a:r>
              <a:rPr kumimoji="0" lang="en-US" sz="1000" b="0" i="1" u="none" strike="noStrike" cap="none" normalizeH="0" baseline="0" dirty="0" err="1" smtClean="0">
                <a:ln>
                  <a:noFill/>
                </a:ln>
                <a:solidFill>
                  <a:srgbClr val="116083"/>
                </a:solidFill>
                <a:effectLst/>
                <a:latin typeface="Century Gothic" pitchFamily="34" charset="0"/>
                <a:cs typeface="Arial" pitchFamily="34" charset="0"/>
              </a:rPr>
              <a:t>Rainscaping</a:t>
            </a:r>
            <a:r>
              <a:rPr kumimoji="0" lang="en-US" sz="1000" b="0" i="1" u="none" strike="noStrike" cap="none" normalizeH="0" baseline="0" dirty="0" smtClean="0">
                <a:ln>
                  <a:noFill/>
                </a:ln>
                <a:solidFill>
                  <a:srgbClr val="116083"/>
                </a:solidFill>
                <a:effectLst/>
                <a:latin typeface="Century Gothic" pitchFamily="34" charset="0"/>
                <a:cs typeface="Arial" pitchFamily="34" charset="0"/>
              </a:rPr>
              <a:t> Iowa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TextBox 4"/>
          <p:cNvSpPr txBox="1"/>
          <p:nvPr/>
        </p:nvSpPr>
        <p:spPr>
          <a:xfrm>
            <a:off x="94784" y="831715"/>
            <a:ext cx="6153616" cy="3754874"/>
          </a:xfrm>
          <a:prstGeom prst="rect">
            <a:avLst/>
          </a:prstGeom>
          <a:noFill/>
        </p:spPr>
        <p:txBody>
          <a:bodyPr wrap="square" numCol="1" rtlCol="0">
            <a:spAutoFit/>
          </a:bodyPr>
          <a:lstStyle/>
          <a:p>
            <a:pPr marL="285750" indent="-285750">
              <a:spcAft>
                <a:spcPts val="1200"/>
              </a:spcAft>
              <a:buFont typeface="Arial" panose="020B0604020202020204" pitchFamily="34" charset="0"/>
              <a:buChar char="•"/>
            </a:pPr>
            <a:r>
              <a:rPr lang="en-US" sz="2000" dirty="0">
                <a:latin typeface="Century Gothic" panose="020B0502020202020204" pitchFamily="34" charset="0"/>
              </a:rPr>
              <a:t>Deep root systems that help infiltrate rain water</a:t>
            </a:r>
          </a:p>
          <a:p>
            <a:pPr marL="285750" indent="-285750">
              <a:spcAft>
                <a:spcPts val="1200"/>
              </a:spcAft>
              <a:buFont typeface="Arial" panose="020B0604020202020204" pitchFamily="34" charset="0"/>
              <a:buChar char="•"/>
            </a:pPr>
            <a:r>
              <a:rPr lang="en-US" sz="2000" dirty="0" smtClean="0">
                <a:latin typeface="Century Gothic" panose="020B0502020202020204" pitchFamily="34" charset="0"/>
              </a:rPr>
              <a:t>Adapted to the local climate and soils</a:t>
            </a:r>
          </a:p>
          <a:p>
            <a:pPr marL="285750" indent="-285750">
              <a:spcAft>
                <a:spcPts val="1200"/>
              </a:spcAft>
              <a:buFont typeface="Arial" panose="020B0604020202020204" pitchFamily="34" charset="0"/>
              <a:buChar char="•"/>
            </a:pPr>
            <a:r>
              <a:rPr lang="en-US" sz="2000" dirty="0" smtClean="0">
                <a:latin typeface="Century Gothic" panose="020B0502020202020204" pitchFamily="34" charset="0"/>
              </a:rPr>
              <a:t>Drought </a:t>
            </a:r>
            <a:r>
              <a:rPr lang="en-US" sz="2000" dirty="0">
                <a:latin typeface="Century Gothic" panose="020B0502020202020204" pitchFamily="34" charset="0"/>
              </a:rPr>
              <a:t>tolerant </a:t>
            </a:r>
            <a:endParaRPr lang="en-US" sz="2000" dirty="0" smtClean="0">
              <a:latin typeface="Century Gothic" panose="020B0502020202020204" pitchFamily="34" charset="0"/>
            </a:endParaRPr>
          </a:p>
          <a:p>
            <a:pPr marL="285750" indent="-285750">
              <a:spcAft>
                <a:spcPts val="1200"/>
              </a:spcAft>
              <a:buFont typeface="Arial" panose="020B0604020202020204" pitchFamily="34" charset="0"/>
              <a:buChar char="•"/>
            </a:pPr>
            <a:r>
              <a:rPr lang="en-US" sz="2000" dirty="0" smtClean="0">
                <a:latin typeface="Century Gothic" panose="020B0502020202020204" pitchFamily="34" charset="0"/>
              </a:rPr>
              <a:t>Disease resistant</a:t>
            </a:r>
          </a:p>
          <a:p>
            <a:pPr marL="285750" indent="-285750">
              <a:spcAft>
                <a:spcPts val="1200"/>
              </a:spcAft>
              <a:buFont typeface="Arial" panose="020B0604020202020204" pitchFamily="34" charset="0"/>
              <a:buChar char="•"/>
            </a:pPr>
            <a:r>
              <a:rPr lang="en-US" sz="2000" dirty="0" smtClean="0">
                <a:latin typeface="Century Gothic" panose="020B0502020202020204" pitchFamily="34" charset="0"/>
              </a:rPr>
              <a:t>Developed </a:t>
            </a:r>
            <a:r>
              <a:rPr lang="en-US" sz="2000" dirty="0">
                <a:latin typeface="Century Gothic" panose="020B0502020202020204" pitchFamily="34" charset="0"/>
              </a:rPr>
              <a:t>complex relationships with the local organisms and ecosystem</a:t>
            </a:r>
          </a:p>
          <a:p>
            <a:pPr>
              <a:spcAft>
                <a:spcPts val="1200"/>
              </a:spcAft>
            </a:pPr>
            <a:endParaRPr lang="en-US" sz="2000" dirty="0" smtClean="0">
              <a:latin typeface="Century Gothic" panose="020B0502020202020204" pitchFamily="34" charset="0"/>
            </a:endParaRPr>
          </a:p>
          <a:p>
            <a:endParaRPr lang="en-US" dirty="0">
              <a:latin typeface="Century Gothic" panose="020B0502020202020204" pitchFamily="34" charset="0"/>
            </a:endParaRPr>
          </a:p>
        </p:txBody>
      </p:sp>
      <p:cxnSp>
        <p:nvCxnSpPr>
          <p:cNvPr id="7" name="Straight Connector 6"/>
          <p:cNvCxnSpPr/>
          <p:nvPr/>
        </p:nvCxnSpPr>
        <p:spPr>
          <a:xfrm>
            <a:off x="0" y="685800"/>
            <a:ext cx="9144000" cy="0"/>
          </a:xfrm>
          <a:prstGeom prst="line">
            <a:avLst/>
          </a:prstGeom>
          <a:ln w="76200">
            <a:solidFill>
              <a:srgbClr val="03B4C9"/>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3851" y="5476431"/>
            <a:ext cx="1200149" cy="1371599"/>
          </a:xfrm>
          <a:prstGeom prst="rect">
            <a:avLst/>
          </a:prstGeom>
        </p:spPr>
      </p:pic>
      <p:pic>
        <p:nvPicPr>
          <p:cNvPr id="10" name="Picture 3" descr="\\fs\profiles$\ses3\xenapp\b02\Desktop\plant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762000" y="3991536"/>
            <a:ext cx="4162130" cy="275664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85800" y="3853037"/>
            <a:ext cx="1828800" cy="276999"/>
          </a:xfrm>
          <a:prstGeom prst="rect">
            <a:avLst/>
          </a:prstGeom>
          <a:noFill/>
        </p:spPr>
        <p:txBody>
          <a:bodyPr wrap="square" numCol="1" rtlCol="0">
            <a:spAutoFit/>
          </a:bodyPr>
          <a:lstStyle/>
          <a:p>
            <a:pPr algn="ctr"/>
            <a:r>
              <a:rPr lang="en-US" sz="1200" b="1" dirty="0" smtClean="0">
                <a:latin typeface="Century Gothic" panose="020B0502020202020204" pitchFamily="34" charset="0"/>
              </a:rPr>
              <a:t>Kentucky bluegrass</a:t>
            </a:r>
          </a:p>
        </p:txBody>
      </p:sp>
      <p:cxnSp>
        <p:nvCxnSpPr>
          <p:cNvPr id="12" name="Straight Arrow Connector 11"/>
          <p:cNvCxnSpPr/>
          <p:nvPr/>
        </p:nvCxnSpPr>
        <p:spPr>
          <a:xfrm>
            <a:off x="1219200" y="4141693"/>
            <a:ext cx="0" cy="3732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612185" y="4051298"/>
            <a:ext cx="2133600" cy="276999"/>
          </a:xfrm>
          <a:prstGeom prst="rect">
            <a:avLst/>
          </a:prstGeom>
          <a:noFill/>
        </p:spPr>
        <p:txBody>
          <a:bodyPr wrap="square" numCol="1" rtlCol="0">
            <a:spAutoFit/>
          </a:bodyPr>
          <a:lstStyle/>
          <a:p>
            <a:pPr algn="ctr"/>
            <a:r>
              <a:rPr lang="en-US" sz="1200" b="1" dirty="0">
                <a:latin typeface="Century Gothic" panose="020B0502020202020204" pitchFamily="34" charset="0"/>
              </a:rPr>
              <a:t>b</a:t>
            </a:r>
            <a:r>
              <a:rPr lang="en-US" sz="1200" b="1" dirty="0" smtClean="0">
                <a:latin typeface="Century Gothic" panose="020B0502020202020204" pitchFamily="34" charset="0"/>
              </a:rPr>
              <a:t>uffalo grass</a:t>
            </a:r>
          </a:p>
        </p:txBody>
      </p:sp>
      <p:cxnSp>
        <p:nvCxnSpPr>
          <p:cNvPr id="14" name="Straight Arrow Connector 13"/>
          <p:cNvCxnSpPr/>
          <p:nvPr/>
        </p:nvCxnSpPr>
        <p:spPr>
          <a:xfrm>
            <a:off x="2743200" y="4306683"/>
            <a:ext cx="0" cy="1866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4430930"/>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2"/>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9267" y="685800"/>
            <a:ext cx="8603734"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19258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5777" r="7023" b="7234"/>
          <a:stretch/>
        </p:blipFill>
        <p:spPr>
          <a:xfrm>
            <a:off x="150039" y="3957115"/>
            <a:ext cx="2816222" cy="1883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descr="H:\OLW\Images\Take A Stake\2013 TAS\P102007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989"/>
          <a:stretch/>
        </p:blipFill>
        <p:spPr>
          <a:xfrm>
            <a:off x="6142164" y="1200841"/>
            <a:ext cx="2709952" cy="18295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patchoguevillage.org/IMG/pet%20waste.png"/>
          <p:cNvPicPr>
            <a:picLocks noChangeAspect="1" noChangeArrowheads="1"/>
          </p:cNvPicPr>
          <p:nvPr/>
        </p:nvPicPr>
        <p:blipFill rotWithShape="1">
          <a:blip r:embed="rId5">
            <a:extLst>
              <a:ext uri="{28A0092B-C50C-407E-A947-70E740481C1C}">
                <a14:useLocalDpi xmlns:a14="http://schemas.microsoft.com/office/drawing/2010/main" val="0"/>
              </a:ext>
            </a:extLst>
          </a:blip>
          <a:srcRect l="1849" t="4886" r="1613" b="2432"/>
          <a:stretch/>
        </p:blipFill>
        <p:spPr>
          <a:xfrm>
            <a:off x="2988032" y="1146779"/>
            <a:ext cx="2816224" cy="188356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9029" y="25682"/>
            <a:ext cx="7398179" cy="923330"/>
          </a:xfrm>
          <a:prstGeom prst="rect">
            <a:avLst/>
          </a:prstGeom>
        </p:spPr>
        <p:txBody>
          <a:bodyPr wrap="none" numCol="1">
            <a:spAutoFit/>
          </a:bodyPr>
          <a:lstStyle/>
          <a:p>
            <a:r>
              <a:rPr lang="en-US" sz="2700" b="1" dirty="0" smtClean="0">
                <a:latin typeface="Century Gothic" panose="020B0502020202020204" pitchFamily="34" charset="0"/>
              </a:rPr>
              <a:t>Solutions: Keep chemicals and debris from </a:t>
            </a:r>
          </a:p>
          <a:p>
            <a:r>
              <a:rPr lang="en-US" sz="2700" b="1" dirty="0" smtClean="0">
                <a:latin typeface="Century Gothic" panose="020B0502020202020204" pitchFamily="34" charset="0"/>
              </a:rPr>
              <a:t>		washing into storm drain</a:t>
            </a:r>
            <a:endParaRPr lang="en-US" sz="2700" b="1" dirty="0">
              <a:latin typeface="Century Gothic" panose="020B0502020202020204" pitchFamily="34" charset="0"/>
            </a:endParaRPr>
          </a:p>
        </p:txBody>
      </p:sp>
      <p:sp>
        <p:nvSpPr>
          <p:cNvPr id="12" name="Rectangle 11"/>
          <p:cNvSpPr/>
          <p:nvPr/>
        </p:nvSpPr>
        <p:spPr>
          <a:xfrm>
            <a:off x="5467238" y="3068703"/>
            <a:ext cx="3676762" cy="923330"/>
          </a:xfrm>
          <a:prstGeom prst="rect">
            <a:avLst/>
          </a:prstGeom>
        </p:spPr>
        <p:txBody>
          <a:bodyPr wrap="square" numCol="1">
            <a:spAutoFit/>
          </a:bodyPr>
          <a:lstStyle/>
          <a:p>
            <a:pPr algn="ctr"/>
            <a:r>
              <a:rPr lang="en-US" b="1" dirty="0" smtClean="0">
                <a:latin typeface="Century Gothic" panose="020B0502020202020204" pitchFamily="34" charset="0"/>
              </a:rPr>
              <a:t>Dispose of Trash and hazardous chemicals properly</a:t>
            </a:r>
          </a:p>
          <a:p>
            <a:pPr algn="ctr"/>
            <a:endParaRPr lang="en-US" b="1" dirty="0">
              <a:latin typeface="Century Gothic" panose="020B0502020202020204" pitchFamily="34" charset="0"/>
            </a:endParaRPr>
          </a:p>
        </p:txBody>
      </p:sp>
      <p:sp>
        <p:nvSpPr>
          <p:cNvPr id="14" name="Rectangle 13"/>
          <p:cNvSpPr/>
          <p:nvPr/>
        </p:nvSpPr>
        <p:spPr>
          <a:xfrm>
            <a:off x="3465951" y="3079713"/>
            <a:ext cx="2111475" cy="369332"/>
          </a:xfrm>
          <a:prstGeom prst="rect">
            <a:avLst/>
          </a:prstGeom>
        </p:spPr>
        <p:txBody>
          <a:bodyPr wrap="none" numCol="1">
            <a:spAutoFit/>
          </a:bodyPr>
          <a:lstStyle/>
          <a:p>
            <a:pPr algn="ctr"/>
            <a:r>
              <a:rPr lang="en-US" b="1" dirty="0" smtClean="0">
                <a:latin typeface="Century Gothic" panose="020B0502020202020204" pitchFamily="34" charset="0"/>
              </a:rPr>
              <a:t>Pick up after pets</a:t>
            </a:r>
            <a:endParaRPr lang="en-US" b="1" dirty="0">
              <a:latin typeface="Century Gothic" panose="020B0502020202020204" pitchFamily="34" charset="0"/>
            </a:endParaRPr>
          </a:p>
        </p:txBody>
      </p:sp>
      <p:sp>
        <p:nvSpPr>
          <p:cNvPr id="16" name="Rectangle 15"/>
          <p:cNvSpPr/>
          <p:nvPr/>
        </p:nvSpPr>
        <p:spPr>
          <a:xfrm>
            <a:off x="124639" y="5980140"/>
            <a:ext cx="2816221" cy="646331"/>
          </a:xfrm>
          <a:prstGeom prst="rect">
            <a:avLst/>
          </a:prstGeom>
        </p:spPr>
        <p:txBody>
          <a:bodyPr wrap="square" numCol="1">
            <a:spAutoFit/>
          </a:bodyPr>
          <a:lstStyle/>
          <a:p>
            <a:pPr algn="ctr"/>
            <a:r>
              <a:rPr lang="en-US" b="1" dirty="0" smtClean="0">
                <a:latin typeface="Century Gothic" panose="020B0502020202020204" pitchFamily="34" charset="0"/>
              </a:rPr>
              <a:t>Use the right amount of salt for safety</a:t>
            </a:r>
            <a:endParaRPr lang="en-US" b="1" dirty="0">
              <a:latin typeface="Century Gothic" panose="020B0502020202020204" pitchFamily="34" charset="0"/>
            </a:endParaRPr>
          </a:p>
        </p:txBody>
      </p:sp>
      <p:sp>
        <p:nvSpPr>
          <p:cNvPr id="21" name="Rectangle 20"/>
          <p:cNvSpPr/>
          <p:nvPr/>
        </p:nvSpPr>
        <p:spPr>
          <a:xfrm>
            <a:off x="2988032" y="6201699"/>
            <a:ext cx="3040036" cy="646331"/>
          </a:xfrm>
          <a:prstGeom prst="rect">
            <a:avLst/>
          </a:prstGeom>
        </p:spPr>
        <p:txBody>
          <a:bodyPr wrap="square" numCol="1">
            <a:spAutoFit/>
          </a:bodyPr>
          <a:lstStyle/>
          <a:p>
            <a:pPr algn="ctr"/>
            <a:r>
              <a:rPr lang="en-US" b="1" dirty="0" smtClean="0">
                <a:latin typeface="Century Gothic" panose="020B0502020202020204" pitchFamily="34" charset="0"/>
              </a:rPr>
              <a:t>Keep Leaves out of the street before the rain</a:t>
            </a:r>
            <a:endParaRPr lang="en-US" b="1" dirty="0">
              <a:latin typeface="Century Gothic" panose="020B0502020202020204" pitchFamily="34" charset="0"/>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88495" y="3840891"/>
            <a:ext cx="2666388" cy="1999791"/>
          </a:xfrm>
          <a:prstGeom prst="rect">
            <a:avLst/>
          </a:prstGeom>
          <a:scene3d>
            <a:camera prst="orthographicFront">
              <a:rot lat="0" lon="0" rev="16200000"/>
            </a:camera>
            <a:lightRig rig="threePt" dir="t"/>
          </a:scene3d>
        </p:spPr>
      </p:pic>
      <p:cxnSp>
        <p:nvCxnSpPr>
          <p:cNvPr id="20" name="Straight Connector 19"/>
          <p:cNvCxnSpPr/>
          <p:nvPr/>
        </p:nvCxnSpPr>
        <p:spPr>
          <a:xfrm>
            <a:off x="0" y="949012"/>
            <a:ext cx="9144000" cy="0"/>
          </a:xfrm>
          <a:prstGeom prst="line">
            <a:avLst/>
          </a:prstGeom>
          <a:ln w="76200">
            <a:solidFill>
              <a:srgbClr val="03B4C9"/>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90734" y="5758583"/>
            <a:ext cx="953266" cy="1089447"/>
          </a:xfrm>
          <a:prstGeom prst="rect">
            <a:avLst/>
          </a:prstGeom>
        </p:spPr>
      </p:pic>
      <p:pic>
        <p:nvPicPr>
          <p:cNvPr id="25" name="Picture 7" descr="Image result for seeding bare soi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a:xfrm>
            <a:off x="312368" y="1324266"/>
            <a:ext cx="2440761" cy="184458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142063" y="3168846"/>
            <a:ext cx="3400425" cy="646331"/>
          </a:xfrm>
          <a:prstGeom prst="rect">
            <a:avLst/>
          </a:prstGeom>
          <a:noFill/>
        </p:spPr>
        <p:txBody>
          <a:bodyPr wrap="square" numCol="1" rtlCol="0">
            <a:spAutoFit/>
          </a:bodyPr>
          <a:lstStyle/>
          <a:p>
            <a:pPr algn="ctr"/>
            <a:r>
              <a:rPr lang="en-US" b="1" dirty="0" smtClean="0">
                <a:latin typeface="Century Gothic" panose="020B0502020202020204" pitchFamily="34" charset="0"/>
              </a:rPr>
              <a:t>Cover bare soil to prevent erosion</a:t>
            </a:r>
            <a:endParaRPr lang="en-US" b="1" dirty="0">
              <a:latin typeface="Century Gothic" panose="020B0502020202020204" pitchFamily="34" charset="0"/>
            </a:endParaRPr>
          </a:p>
        </p:txBody>
      </p:sp>
      <p:pic>
        <p:nvPicPr>
          <p:cNvPr id="2" name="Picture 1"/>
          <p:cNvPicPr>
            <a:picLocks noChangeAspect="1"/>
          </p:cNvPicPr>
          <p:nvPr/>
        </p:nvPicPr>
        <p:blipFill>
          <a:blip r:embed="rId9"/>
          <a:stretch>
            <a:fillRect/>
          </a:stretch>
        </p:blipFill>
        <p:spPr>
          <a:xfrm>
            <a:off x="5787927" y="3668000"/>
            <a:ext cx="2954250" cy="3190000"/>
          </a:xfrm>
          <a:prstGeom prst="rect">
            <a:avLst/>
          </a:prstGeom>
        </p:spPr>
      </p:pic>
    </p:spTree>
    <p:extLst>
      <p:ext uri="{BB962C8B-B14F-4D97-AF65-F5344CB8AC3E}">
        <p14:creationId xmlns:p14="http://schemas.microsoft.com/office/powerpoint/2010/main" val="172246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685800"/>
            <a:ext cx="9144000" cy="0"/>
          </a:xfrm>
          <a:prstGeom prst="line">
            <a:avLst/>
          </a:prstGeom>
          <a:ln w="76200">
            <a:solidFill>
              <a:srgbClr val="03B4C9"/>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990600" y="109423"/>
            <a:ext cx="6755375" cy="507831"/>
          </a:xfrm>
          <a:prstGeom prst="rect">
            <a:avLst/>
          </a:prstGeom>
        </p:spPr>
        <p:txBody>
          <a:bodyPr wrap="none" numCol="1">
            <a:spAutoFit/>
          </a:bodyPr>
          <a:lstStyle/>
          <a:p>
            <a:r>
              <a:rPr lang="en-US" sz="2700" b="1" dirty="0" smtClean="0">
                <a:latin typeface="Century Gothic" panose="020B0502020202020204" pitchFamily="34" charset="0"/>
              </a:rPr>
              <a:t>Yard/Lawn Care Tips for Healthy Waters</a:t>
            </a:r>
            <a:endParaRPr lang="en-US" sz="2700" b="1" dirty="0">
              <a:latin typeface="Century Gothic" panose="020B0502020202020204" pitchFamily="34" charset="0"/>
            </a:endParaRPr>
          </a:p>
        </p:txBody>
      </p:sp>
      <p:sp>
        <p:nvSpPr>
          <p:cNvPr id="4" name="TextBox 3"/>
          <p:cNvSpPr txBox="1"/>
          <p:nvPr/>
        </p:nvSpPr>
        <p:spPr>
          <a:xfrm>
            <a:off x="0" y="1752600"/>
            <a:ext cx="4819993" cy="5016758"/>
          </a:xfrm>
          <a:prstGeom prst="rect">
            <a:avLst/>
          </a:prstGeom>
          <a:noFill/>
        </p:spPr>
        <p:txBody>
          <a:bodyPr wrap="square" numCol="1" rtlCol="0">
            <a:spAutoFit/>
          </a:bodyPr>
          <a:lstStyle/>
          <a:p>
            <a:pPr marL="285750" indent="-285750">
              <a:buFont typeface="Arial" panose="020B0604020202020204" pitchFamily="34" charset="0"/>
              <a:buChar char="•"/>
            </a:pPr>
            <a:r>
              <a:rPr lang="en-US" sz="2000" dirty="0" smtClean="0">
                <a:latin typeface="Century Gothic" panose="020B0502020202020204" pitchFamily="34" charset="0"/>
              </a:rPr>
              <a:t>Mow grass high (3-4”) with sharp blade.</a:t>
            </a:r>
          </a:p>
          <a:p>
            <a:endParaRPr lang="en-US" sz="1000" dirty="0" smtClean="0">
              <a:latin typeface="Century Gothic" panose="020B0502020202020204" pitchFamily="34" charset="0"/>
            </a:endParaRPr>
          </a:p>
          <a:p>
            <a:pPr marL="285750" indent="-285750">
              <a:buFont typeface="Arial" panose="020B0604020202020204" pitchFamily="34" charset="0"/>
              <a:buChar char="•"/>
            </a:pPr>
            <a:r>
              <a:rPr lang="en-US" sz="2000" dirty="0" smtClean="0">
                <a:latin typeface="Century Gothic" panose="020B0502020202020204" pitchFamily="34" charset="0"/>
              </a:rPr>
              <a:t>Mow only 1/3 of height at a time and leave clippings on lawn.</a:t>
            </a:r>
          </a:p>
          <a:p>
            <a:endParaRPr lang="en-US" sz="1000" dirty="0" smtClean="0">
              <a:latin typeface="Century Gothic" panose="020B0502020202020204" pitchFamily="34" charset="0"/>
            </a:endParaRPr>
          </a:p>
          <a:p>
            <a:pPr marL="285750" indent="-285750">
              <a:buFont typeface="Arial" panose="020B0604020202020204" pitchFamily="34" charset="0"/>
              <a:buChar char="•"/>
            </a:pPr>
            <a:r>
              <a:rPr lang="en-US" sz="2000" dirty="0" smtClean="0">
                <a:latin typeface="Century Gothic" panose="020B0502020202020204" pitchFamily="34" charset="0"/>
              </a:rPr>
              <a:t>If lawn is thin, apply slow-release Nitrogen fertilizer, in spring and fall    (phosphorus free). Consider spring/fall compost applications to improve soil. </a:t>
            </a:r>
            <a:r>
              <a:rPr lang="en-US" sz="2000" b="1" dirty="0" smtClean="0">
                <a:latin typeface="Century Gothic" panose="020B0502020202020204" pitchFamily="34" charset="0"/>
              </a:rPr>
              <a:t>GOOD SOIL IS KEY TO HEALTHY, FULL LAWN.</a:t>
            </a:r>
          </a:p>
          <a:p>
            <a:endParaRPr lang="en-US" sz="1000" dirty="0" smtClean="0">
              <a:latin typeface="Century Gothic" panose="020B0502020202020204" pitchFamily="34" charset="0"/>
            </a:endParaRPr>
          </a:p>
          <a:p>
            <a:pPr marL="285750" indent="-285750">
              <a:buFont typeface="Arial" panose="020B0604020202020204" pitchFamily="34" charset="0"/>
              <a:buChar char="•"/>
            </a:pPr>
            <a:r>
              <a:rPr lang="en-US" sz="2000" dirty="0" smtClean="0">
                <a:latin typeface="Century Gothic" panose="020B0502020202020204" pitchFamily="34" charset="0"/>
              </a:rPr>
              <a:t>If needed, select reduced-risk herbicides/pesticides and use at the right time of year when most effective.</a:t>
            </a:r>
          </a:p>
        </p:txBody>
      </p:sp>
      <p:pic>
        <p:nvPicPr>
          <p:cNvPr id="1026" name="Picture 2" descr="Image result for natural shoreline photos w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819992" y="2256526"/>
            <a:ext cx="4324008" cy="35464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85800"/>
            <a:ext cx="7467600" cy="1692771"/>
          </a:xfrm>
          <a:prstGeom prst="rect">
            <a:avLst/>
          </a:prstGeom>
          <a:noFill/>
        </p:spPr>
        <p:txBody>
          <a:bodyPr wrap="square" numCol="1" rtlCol="0">
            <a:spAutoFit/>
          </a:bodyPr>
          <a:lstStyle/>
          <a:p>
            <a:pPr marL="285750" indent="-285750">
              <a:buFont typeface="Arial" panose="020B0604020202020204" pitchFamily="34" charset="0"/>
              <a:buChar char="•"/>
            </a:pPr>
            <a:r>
              <a:rPr lang="en-US" sz="2000" dirty="0">
                <a:latin typeface="Century Gothic" panose="020B0502020202020204" pitchFamily="34" charset="0"/>
              </a:rPr>
              <a:t>Consider adding native gardens</a:t>
            </a:r>
            <a:r>
              <a:rPr lang="en-US" sz="2000" dirty="0" smtClean="0">
                <a:latin typeface="Century Gothic" panose="020B0502020202020204" pitchFamily="34" charset="0"/>
              </a:rPr>
              <a:t>.</a:t>
            </a:r>
          </a:p>
          <a:p>
            <a:endParaRPr lang="en-US" sz="600" dirty="0" smtClean="0">
              <a:latin typeface="Century Gothic" panose="020B0502020202020204" pitchFamily="34" charset="0"/>
            </a:endParaRPr>
          </a:p>
          <a:p>
            <a:pPr marL="285750" indent="-285750">
              <a:buFont typeface="Arial" panose="020B0604020202020204" pitchFamily="34" charset="0"/>
              <a:buChar char="•"/>
            </a:pPr>
            <a:r>
              <a:rPr lang="en-US" sz="2000" dirty="0" smtClean="0">
                <a:latin typeface="Century Gothic" panose="020B0502020202020204" pitchFamily="34" charset="0"/>
              </a:rPr>
              <a:t>Plant low maintenance grasses such as fescues in lower traffic areas.</a:t>
            </a:r>
          </a:p>
          <a:p>
            <a:endParaRPr lang="en-US" sz="600" dirty="0">
              <a:latin typeface="Century Gothic" panose="020B0502020202020204" pitchFamily="34" charset="0"/>
            </a:endParaRPr>
          </a:p>
          <a:p>
            <a:pPr marL="285750" indent="-285750">
              <a:buFont typeface="Arial" panose="020B0604020202020204" pitchFamily="34" charset="0"/>
              <a:buChar char="•"/>
            </a:pPr>
            <a:endParaRPr lang="en-US" sz="1200" dirty="0">
              <a:latin typeface="Century Gothic" panose="020B0502020202020204" pitchFamily="34" charset="0"/>
            </a:endParaRPr>
          </a:p>
          <a:p>
            <a:endParaRPr lang="en-US" sz="2000" dirty="0">
              <a:latin typeface="Century Gothic" panose="020B0502020202020204" pitchFamily="34" charset="0"/>
            </a:endParaRPr>
          </a:p>
        </p:txBody>
      </p:sp>
      <p:pic>
        <p:nvPicPr>
          <p:cNvPr id="1028" name="Picture 4" descr="Select a lawn fertilizer with a middle number of 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7573774" y="769041"/>
            <a:ext cx="1311652" cy="13116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9600" y="5803001"/>
            <a:ext cx="914400" cy="1045029"/>
          </a:xfrm>
          <a:prstGeom prst="rect">
            <a:avLst/>
          </a:prstGeom>
        </p:spPr>
      </p:pic>
    </p:spTree>
    <p:extLst>
      <p:ext uri="{BB962C8B-B14F-4D97-AF65-F5344CB8AC3E}">
        <p14:creationId xmlns:p14="http://schemas.microsoft.com/office/powerpoint/2010/main" val="25320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0"/>
            <a:ext cx="8915400" cy="902732"/>
          </a:xfrm>
        </p:spPr>
        <p:txBody>
          <a:bodyPr>
            <a:noAutofit/>
          </a:bodyPr>
          <a:lstStyle/>
          <a:p>
            <a:pPr algn="ctr"/>
            <a:r>
              <a:rPr lang="en-US" sz="2500" b="1" dirty="0" smtClean="0">
                <a:solidFill>
                  <a:schemeClr val="tx1"/>
                </a:solidFill>
                <a:effectLst/>
                <a:latin typeface="Century Gothic" panose="020B0502020202020204" pitchFamily="34" charset="0"/>
              </a:rPr>
              <a:t>Madison Area Municipal </a:t>
            </a:r>
            <a:r>
              <a:rPr lang="en-US" sz="2500" b="1" dirty="0" err="1" smtClean="0">
                <a:solidFill>
                  <a:schemeClr val="tx1"/>
                </a:solidFill>
                <a:effectLst/>
                <a:latin typeface="Century Gothic" panose="020B0502020202020204" pitchFamily="34" charset="0"/>
              </a:rPr>
              <a:t>Stormwater</a:t>
            </a:r>
            <a:r>
              <a:rPr lang="en-US" sz="2500" b="1" dirty="0" smtClean="0">
                <a:solidFill>
                  <a:schemeClr val="tx1"/>
                </a:solidFill>
                <a:effectLst/>
                <a:latin typeface="Century Gothic" panose="020B0502020202020204" pitchFamily="34" charset="0"/>
              </a:rPr>
              <a:t> Partnership (</a:t>
            </a:r>
            <a:r>
              <a:rPr lang="en-US" sz="2500" b="1" dirty="0" err="1" smtClean="0">
                <a:solidFill>
                  <a:schemeClr val="tx1"/>
                </a:solidFill>
                <a:effectLst/>
                <a:latin typeface="Century Gothic" panose="020B0502020202020204" pitchFamily="34" charset="0"/>
              </a:rPr>
              <a:t>MAMSWaP</a:t>
            </a:r>
            <a:r>
              <a:rPr lang="en-US" sz="2500" b="1" dirty="0" smtClean="0">
                <a:solidFill>
                  <a:schemeClr val="tx1"/>
                </a:solidFill>
                <a:effectLst/>
                <a:latin typeface="Century Gothic" panose="020B0502020202020204" pitchFamily="34" charset="0"/>
              </a:rPr>
              <a:t>) Education Efforts</a:t>
            </a:r>
            <a:endParaRPr lang="en-US" sz="2500" b="1" dirty="0">
              <a:solidFill>
                <a:schemeClr val="tx1"/>
              </a:solidFill>
              <a:effectLst/>
              <a:latin typeface="Century Gothic" panose="020B0502020202020204" pitchFamily="34" charset="0"/>
            </a:endParaRPr>
          </a:p>
        </p:txBody>
      </p:sp>
      <p:sp>
        <p:nvSpPr>
          <p:cNvPr id="5" name="Content Placeholder 4"/>
          <p:cNvSpPr>
            <a:spLocks noGrp="1"/>
          </p:cNvSpPr>
          <p:nvPr>
            <p:ph sz="half" idx="1"/>
          </p:nvPr>
        </p:nvSpPr>
        <p:spPr>
          <a:xfrm>
            <a:off x="419100" y="998003"/>
            <a:ext cx="5257800" cy="2888198"/>
          </a:xfrm>
          <a:prstGeom prst="rect">
            <a:avLst/>
          </a:prstGeom>
        </p:spPr>
        <p:txBody>
          <a:bodyPr>
            <a:normAutofit fontScale="92500" lnSpcReduction="20000"/>
          </a:bodyPr>
          <a:lstStyle/>
          <a:p>
            <a:pPr>
              <a:spcBef>
                <a:spcPts val="0"/>
              </a:spcBef>
              <a:spcAft>
                <a:spcPts val="1200"/>
              </a:spcAft>
              <a:buBlip>
                <a:blip r:embed="rId3"/>
              </a:buBlip>
            </a:pPr>
            <a:r>
              <a:rPr lang="en-US" sz="2000" dirty="0" smtClean="0">
                <a:latin typeface="Century Gothic" panose="020B0502020202020204" pitchFamily="34" charset="0"/>
              </a:rPr>
              <a:t>Ripple Effects</a:t>
            </a:r>
          </a:p>
          <a:p>
            <a:pPr>
              <a:spcBef>
                <a:spcPts val="0"/>
              </a:spcBef>
              <a:spcAft>
                <a:spcPts val="1200"/>
              </a:spcAft>
              <a:buBlip>
                <a:blip r:embed="rId3"/>
              </a:buBlip>
            </a:pPr>
            <a:r>
              <a:rPr lang="en-US" sz="2000" dirty="0" smtClean="0">
                <a:latin typeface="Century Gothic" panose="020B0502020202020204" pitchFamily="34" charset="0"/>
              </a:rPr>
              <a:t>Plant Dane! Native Plant Program</a:t>
            </a:r>
          </a:p>
          <a:p>
            <a:pPr>
              <a:spcBef>
                <a:spcPts val="0"/>
              </a:spcBef>
              <a:spcAft>
                <a:spcPts val="1200"/>
              </a:spcAft>
              <a:buBlip>
                <a:blip r:embed="rId3"/>
              </a:buBlip>
            </a:pPr>
            <a:r>
              <a:rPr lang="en-US" sz="2000" dirty="0" smtClean="0">
                <a:latin typeface="Century Gothic" panose="020B0502020202020204" pitchFamily="34" charset="0"/>
              </a:rPr>
              <a:t>Leaf-free Streets</a:t>
            </a:r>
          </a:p>
          <a:p>
            <a:pPr>
              <a:spcBef>
                <a:spcPts val="0"/>
              </a:spcBef>
              <a:spcAft>
                <a:spcPts val="1200"/>
              </a:spcAft>
              <a:buBlip>
                <a:blip r:embed="rId3"/>
              </a:buBlip>
            </a:pPr>
            <a:r>
              <a:rPr lang="en-US" sz="2000" dirty="0" smtClean="0">
                <a:latin typeface="Century Gothic" panose="020B0502020202020204" pitchFamily="34" charset="0"/>
              </a:rPr>
              <a:t>WI Salt Wise</a:t>
            </a:r>
          </a:p>
          <a:p>
            <a:pPr>
              <a:spcBef>
                <a:spcPts val="0"/>
              </a:spcBef>
              <a:spcAft>
                <a:spcPts val="1200"/>
              </a:spcAft>
              <a:buBlip>
                <a:blip r:embed="rId3"/>
              </a:buBlip>
            </a:pPr>
            <a:r>
              <a:rPr lang="en-US" sz="2000" dirty="0" smtClean="0">
                <a:latin typeface="Century Gothic" panose="020B0502020202020204" pitchFamily="34" charset="0"/>
              </a:rPr>
              <a:t>Partner Training</a:t>
            </a:r>
          </a:p>
          <a:p>
            <a:pPr>
              <a:spcBef>
                <a:spcPts val="0"/>
              </a:spcBef>
              <a:spcAft>
                <a:spcPts val="1200"/>
              </a:spcAft>
              <a:buBlip>
                <a:blip r:embed="rId3"/>
              </a:buBlip>
            </a:pPr>
            <a:r>
              <a:rPr lang="en-US" sz="2000" dirty="0" smtClean="0">
                <a:latin typeface="Century Gothic" panose="020B0502020202020204" pitchFamily="34" charset="0"/>
              </a:rPr>
              <a:t>Public/School Presentations</a:t>
            </a:r>
          </a:p>
          <a:p>
            <a:pPr>
              <a:spcBef>
                <a:spcPts val="0"/>
              </a:spcBef>
              <a:spcAft>
                <a:spcPts val="1200"/>
              </a:spcAft>
              <a:buBlip>
                <a:blip r:embed="rId3"/>
              </a:buBlip>
            </a:pPr>
            <a:r>
              <a:rPr lang="en-US" sz="2000" dirty="0" smtClean="0">
                <a:latin typeface="Century Gothic" panose="020B0502020202020204" pitchFamily="34" charset="0"/>
              </a:rPr>
              <a:t>Storm Drain Murals</a:t>
            </a:r>
          </a:p>
          <a:p>
            <a:pPr marL="0" indent="0">
              <a:buNone/>
            </a:pPr>
            <a:endParaRPr lang="en-US"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7942" y="4643248"/>
            <a:ext cx="2299058" cy="1724294"/>
          </a:xfrm>
          <a:prstGeom prst="rect">
            <a:avLst/>
          </a:prstGeom>
        </p:spPr>
      </p:pic>
      <p:cxnSp>
        <p:nvCxnSpPr>
          <p:cNvPr id="11" name="Straight Connector 10"/>
          <p:cNvCxnSpPr/>
          <p:nvPr/>
        </p:nvCxnSpPr>
        <p:spPr>
          <a:xfrm>
            <a:off x="0" y="902732"/>
            <a:ext cx="9144000" cy="0"/>
          </a:xfrm>
          <a:prstGeom prst="line">
            <a:avLst/>
          </a:prstGeom>
          <a:ln w="76200">
            <a:solidFill>
              <a:srgbClr val="03B4C9"/>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43851" y="5477136"/>
            <a:ext cx="1200149" cy="1371599"/>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7711" y="1127234"/>
            <a:ext cx="3414134" cy="1298855"/>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9121" y="2819400"/>
            <a:ext cx="2169459" cy="1676400"/>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77942" y="2633663"/>
            <a:ext cx="2550430" cy="1252537"/>
          </a:xfrm>
          <a:prstGeom prst="rect">
            <a:avLst/>
          </a:prstGeom>
        </p:spPr>
      </p:pic>
      <p:pic>
        <p:nvPicPr>
          <p:cNvPr id="2050" name="Picture 2" descr="https://farm2.static.flickr.com/1791/43313323714_16f41d91c1_b.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1000" y="3886200"/>
            <a:ext cx="3308456" cy="2481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8160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0" y="70899"/>
            <a:ext cx="2000869" cy="507831"/>
          </a:xfrm>
          <a:prstGeom prst="rect">
            <a:avLst/>
          </a:prstGeom>
        </p:spPr>
        <p:txBody>
          <a:bodyPr wrap="none" numCol="1">
            <a:spAutoFit/>
          </a:bodyPr>
          <a:lstStyle/>
          <a:p>
            <a:r>
              <a:rPr lang="en-US" sz="2700" b="1" dirty="0" smtClean="0">
                <a:latin typeface="Century Gothic" panose="020B0502020202020204" pitchFamily="34" charset="0"/>
              </a:rPr>
              <a:t>Plant Dane</a:t>
            </a:r>
            <a:endParaRPr lang="en-US" sz="2700" b="1" dirty="0">
              <a:latin typeface="Century Gothic" panose="020B0502020202020204" pitchFamily="34" charset="0"/>
            </a:endParaRPr>
          </a:p>
        </p:txBody>
      </p:sp>
      <p:cxnSp>
        <p:nvCxnSpPr>
          <p:cNvPr id="24" name="Straight Connector 23"/>
          <p:cNvCxnSpPr/>
          <p:nvPr/>
        </p:nvCxnSpPr>
        <p:spPr>
          <a:xfrm>
            <a:off x="0" y="685800"/>
            <a:ext cx="9144000" cy="0"/>
          </a:xfrm>
          <a:prstGeom prst="line">
            <a:avLst/>
          </a:prstGeom>
          <a:ln w="76200">
            <a:solidFill>
              <a:srgbClr val="03B4C9"/>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7200" y="5628830"/>
            <a:ext cx="1066800" cy="1219200"/>
          </a:xfrm>
          <a:prstGeom prst="rect">
            <a:avLst/>
          </a:prstGeom>
        </p:spPr>
      </p:pic>
      <p:sp>
        <p:nvSpPr>
          <p:cNvPr id="13" name="Content Placeholder 4"/>
          <p:cNvSpPr txBox="1">
            <a:spLocks/>
          </p:cNvSpPr>
          <p:nvPr/>
        </p:nvSpPr>
        <p:spPr>
          <a:xfrm>
            <a:off x="74886" y="1684546"/>
            <a:ext cx="8994228" cy="5163483"/>
          </a:xfrm>
          <a:prstGeom prst="rect">
            <a:avLst/>
          </a:prstGeom>
        </p:spPr>
        <p:txBody>
          <a:bodyPr numCol="1">
            <a:normAutofit fontScale="2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8" indent="0">
              <a:lnSpc>
                <a:spcPct val="120000"/>
              </a:lnSpc>
              <a:spcBef>
                <a:spcPts val="0"/>
              </a:spcBef>
              <a:buFont typeface="Arial" panose="020B0604020202020204" pitchFamily="34" charset="0"/>
              <a:buNone/>
            </a:pPr>
            <a:endParaRPr lang="en-US" sz="6400" b="1" dirty="0">
              <a:latin typeface="Century Gothic" panose="020B0502020202020204" pitchFamily="34" charset="0"/>
            </a:endParaRPr>
          </a:p>
          <a:p>
            <a:pPr marL="0" lvl="8" indent="0">
              <a:lnSpc>
                <a:spcPct val="120000"/>
              </a:lnSpc>
              <a:spcBef>
                <a:spcPts val="0"/>
              </a:spcBef>
              <a:buFont typeface="Arial" panose="020B0604020202020204" pitchFamily="34" charset="0"/>
              <a:buNone/>
            </a:pPr>
            <a:r>
              <a:rPr lang="en-US" sz="6400" b="1" dirty="0" smtClean="0">
                <a:latin typeface="Century Gothic" panose="020B0502020202020204" pitchFamily="34" charset="0"/>
              </a:rPr>
              <a:t>			</a:t>
            </a:r>
          </a:p>
          <a:p>
            <a:pPr marL="0" lvl="8" indent="0">
              <a:lnSpc>
                <a:spcPct val="120000"/>
              </a:lnSpc>
              <a:spcBef>
                <a:spcPts val="0"/>
              </a:spcBef>
              <a:buFont typeface="Arial" panose="020B0604020202020204" pitchFamily="34" charset="0"/>
              <a:buNone/>
            </a:pPr>
            <a:endParaRPr lang="en-US" sz="6400" b="1" u="sng" dirty="0">
              <a:latin typeface="Century Gothic" panose="020B0502020202020204" pitchFamily="34" charset="0"/>
            </a:endParaRPr>
          </a:p>
          <a:p>
            <a:pPr marL="0" lvl="8" indent="0">
              <a:lnSpc>
                <a:spcPct val="120000"/>
              </a:lnSpc>
              <a:spcBef>
                <a:spcPts val="0"/>
              </a:spcBef>
              <a:buFont typeface="Arial" panose="020B0604020202020204" pitchFamily="34" charset="0"/>
              <a:buNone/>
            </a:pPr>
            <a:endParaRPr lang="en-US" sz="6400" b="1" u="sng" dirty="0" smtClean="0">
              <a:latin typeface="Century Gothic" panose="020B0502020202020204" pitchFamily="34" charset="0"/>
            </a:endParaRPr>
          </a:p>
          <a:p>
            <a:pPr marL="0" lvl="8" indent="0">
              <a:lnSpc>
                <a:spcPct val="120000"/>
              </a:lnSpc>
              <a:spcBef>
                <a:spcPts val="0"/>
              </a:spcBef>
              <a:buFont typeface="Arial" panose="020B0604020202020204" pitchFamily="34" charset="0"/>
              <a:buNone/>
            </a:pPr>
            <a:endParaRPr lang="en-US" sz="6400" b="1" u="sng" dirty="0">
              <a:latin typeface="Century Gothic" panose="020B0502020202020204" pitchFamily="34" charset="0"/>
            </a:endParaRPr>
          </a:p>
          <a:p>
            <a:pPr marL="0" lvl="8" indent="0">
              <a:lnSpc>
                <a:spcPct val="120000"/>
              </a:lnSpc>
              <a:spcBef>
                <a:spcPts val="0"/>
              </a:spcBef>
              <a:buFont typeface="Arial" panose="020B0604020202020204" pitchFamily="34" charset="0"/>
              <a:buNone/>
            </a:pPr>
            <a:endParaRPr lang="en-US" sz="6400" b="1" u="sng" dirty="0" smtClean="0">
              <a:latin typeface="Century Gothic" panose="020B0502020202020204" pitchFamily="34" charset="0"/>
            </a:endParaRPr>
          </a:p>
          <a:p>
            <a:pPr marL="0" lvl="8" indent="0">
              <a:lnSpc>
                <a:spcPct val="120000"/>
              </a:lnSpc>
              <a:spcBef>
                <a:spcPts val="0"/>
              </a:spcBef>
              <a:buFont typeface="Arial" panose="020B0604020202020204" pitchFamily="34" charset="0"/>
              <a:buNone/>
            </a:pPr>
            <a:endParaRPr lang="en-US" sz="6400" b="1" u="sng" dirty="0">
              <a:latin typeface="Century Gothic" panose="020B0502020202020204" pitchFamily="34" charset="0"/>
            </a:endParaRPr>
          </a:p>
          <a:p>
            <a:pPr marL="0" lvl="8" indent="0">
              <a:lnSpc>
                <a:spcPct val="120000"/>
              </a:lnSpc>
              <a:spcBef>
                <a:spcPts val="0"/>
              </a:spcBef>
              <a:buFont typeface="Arial" panose="020B0604020202020204" pitchFamily="34" charset="0"/>
              <a:buNone/>
            </a:pPr>
            <a:endParaRPr lang="en-US" sz="6400" b="1" u="sng" dirty="0" smtClean="0">
              <a:latin typeface="Century Gothic" panose="020B0502020202020204" pitchFamily="34" charset="0"/>
            </a:endParaRPr>
          </a:p>
          <a:p>
            <a:pPr marL="0" lvl="8" indent="0">
              <a:lnSpc>
                <a:spcPct val="120000"/>
              </a:lnSpc>
              <a:spcBef>
                <a:spcPts val="0"/>
              </a:spcBef>
              <a:buFont typeface="Arial" panose="020B0604020202020204" pitchFamily="34" charset="0"/>
              <a:buNone/>
            </a:pPr>
            <a:endParaRPr lang="en-US" sz="6400" b="1" u="sng" dirty="0">
              <a:latin typeface="Century Gothic" panose="020B0502020202020204" pitchFamily="34" charset="0"/>
            </a:endParaRPr>
          </a:p>
          <a:p>
            <a:pPr marL="0" lvl="8" indent="0">
              <a:lnSpc>
                <a:spcPct val="120000"/>
              </a:lnSpc>
              <a:spcBef>
                <a:spcPts val="0"/>
              </a:spcBef>
              <a:buFont typeface="Arial" panose="020B0604020202020204" pitchFamily="34" charset="0"/>
              <a:buNone/>
            </a:pPr>
            <a:endParaRPr lang="en-US" sz="6400" b="1" u="sng" dirty="0" smtClean="0">
              <a:latin typeface="Century Gothic" panose="020B0502020202020204" pitchFamily="34" charset="0"/>
            </a:endParaRPr>
          </a:p>
          <a:p>
            <a:pPr marL="0" lvl="8" indent="0">
              <a:lnSpc>
                <a:spcPct val="120000"/>
              </a:lnSpc>
              <a:spcBef>
                <a:spcPts val="0"/>
              </a:spcBef>
              <a:buFont typeface="Arial" panose="020B0604020202020204" pitchFamily="34" charset="0"/>
              <a:buNone/>
            </a:pPr>
            <a:endParaRPr lang="en-US" sz="6400" b="1" u="sng" dirty="0">
              <a:latin typeface="Century Gothic" panose="020B0502020202020204" pitchFamily="34" charset="0"/>
            </a:endParaRPr>
          </a:p>
          <a:p>
            <a:pPr marL="0" lvl="8" indent="0">
              <a:lnSpc>
                <a:spcPct val="120000"/>
              </a:lnSpc>
              <a:spcBef>
                <a:spcPts val="0"/>
              </a:spcBef>
              <a:buFont typeface="Arial" panose="020B0604020202020204" pitchFamily="34" charset="0"/>
              <a:buNone/>
            </a:pPr>
            <a:r>
              <a:rPr lang="en-US" sz="5400" b="1" dirty="0" smtClean="0">
                <a:latin typeface="Century Gothic" panose="020B0502020202020204" pitchFamily="34" charset="0"/>
              </a:rPr>
              <a:t>					</a:t>
            </a:r>
            <a:endParaRPr lang="en-US" sz="6400" b="1" u="sng" dirty="0" smtClean="0">
              <a:latin typeface="Century Gothic" panose="020B0502020202020204" pitchFamily="34" charset="0"/>
            </a:endParaRPr>
          </a:p>
          <a:p>
            <a:pPr>
              <a:lnSpc>
                <a:spcPct val="120000"/>
              </a:lnSpc>
              <a:spcBef>
                <a:spcPts val="0"/>
              </a:spcBef>
              <a:buFont typeface="Arial" panose="020B0604020202020204" pitchFamily="34" charset="0"/>
              <a:buBlip>
                <a:blip r:embed="rId4"/>
              </a:buBlip>
            </a:pPr>
            <a:endParaRPr lang="en-US" sz="6400" dirty="0" smtClean="0">
              <a:latin typeface="Century Gothic" panose="020B0502020202020204" pitchFamily="34" charset="0"/>
            </a:endParaRPr>
          </a:p>
          <a:p>
            <a:pPr marL="0" indent="0">
              <a:lnSpc>
                <a:spcPct val="120000"/>
              </a:lnSpc>
              <a:spcBef>
                <a:spcPts val="0"/>
              </a:spcBef>
              <a:buFont typeface="Arial" panose="020B0604020202020204" pitchFamily="34" charset="0"/>
              <a:buNone/>
            </a:pPr>
            <a:endParaRPr lang="en-US" sz="6400" b="1" dirty="0" smtClean="0">
              <a:latin typeface="Century Gothic" panose="020B0502020202020204" pitchFamily="34" charset="0"/>
            </a:endParaRPr>
          </a:p>
          <a:p>
            <a:pPr>
              <a:lnSpc>
                <a:spcPct val="120000"/>
              </a:lnSpc>
              <a:spcBef>
                <a:spcPts val="0"/>
              </a:spcBef>
              <a:buFont typeface="Arial" panose="020B0604020202020204" pitchFamily="34" charset="0"/>
              <a:buBlip>
                <a:blip r:embed="rId4"/>
              </a:buBlip>
            </a:pPr>
            <a:endParaRPr lang="en-US" sz="6400" b="1" dirty="0" smtClean="0">
              <a:latin typeface="Century Gothic" panose="020B0502020202020204" pitchFamily="34" charset="0"/>
            </a:endParaRPr>
          </a:p>
          <a:p>
            <a:pPr marL="0" indent="0">
              <a:lnSpc>
                <a:spcPct val="120000"/>
              </a:lnSpc>
              <a:spcBef>
                <a:spcPts val="0"/>
              </a:spcBef>
              <a:buFont typeface="Arial" panose="020B0604020202020204" pitchFamily="34" charset="0"/>
              <a:buNone/>
            </a:pPr>
            <a:endParaRPr lang="en-US" sz="6400" b="1" u="sng" dirty="0" smtClean="0">
              <a:latin typeface="Century Gothic" panose="020B0502020202020204" pitchFamily="34" charset="0"/>
            </a:endParaRPr>
          </a:p>
          <a:p>
            <a:pPr marL="0" indent="0">
              <a:lnSpc>
                <a:spcPct val="120000"/>
              </a:lnSpc>
              <a:spcBef>
                <a:spcPts val="0"/>
              </a:spcBef>
              <a:buFont typeface="Arial" panose="020B0604020202020204" pitchFamily="34" charset="0"/>
              <a:buNone/>
            </a:pPr>
            <a:r>
              <a:rPr lang="en-US" sz="6400" b="1" dirty="0" smtClean="0">
                <a:latin typeface="Century Gothic" panose="020B0502020202020204" pitchFamily="34" charset="0"/>
              </a:rPr>
              <a:t>		</a:t>
            </a:r>
          </a:p>
          <a:p>
            <a:pPr marL="0" indent="0">
              <a:lnSpc>
                <a:spcPct val="120000"/>
              </a:lnSpc>
              <a:spcBef>
                <a:spcPts val="0"/>
              </a:spcBef>
              <a:buFont typeface="Arial" panose="020B0604020202020204" pitchFamily="34" charset="0"/>
              <a:buNone/>
            </a:pPr>
            <a:r>
              <a:rPr lang="en-US" sz="6400" b="1" dirty="0" smtClean="0">
                <a:latin typeface="Century Gothic" panose="020B0502020202020204" pitchFamily="34" charset="0"/>
              </a:rPr>
              <a:t>		</a:t>
            </a:r>
          </a:p>
          <a:p>
            <a:pPr marL="0" indent="0">
              <a:lnSpc>
                <a:spcPct val="120000"/>
              </a:lnSpc>
              <a:spcBef>
                <a:spcPts val="0"/>
              </a:spcBef>
              <a:buFont typeface="Arial" panose="020B0604020202020204" pitchFamily="34" charset="0"/>
              <a:buNone/>
            </a:pPr>
            <a:endParaRPr lang="en-US" sz="6400" b="1" dirty="0" smtClean="0">
              <a:latin typeface="Century Gothic" panose="020B0502020202020204" pitchFamily="34" charset="0"/>
            </a:endParaRPr>
          </a:p>
          <a:p>
            <a:pPr marL="0" indent="0">
              <a:lnSpc>
                <a:spcPct val="120000"/>
              </a:lnSpc>
              <a:spcBef>
                <a:spcPts val="0"/>
              </a:spcBef>
              <a:buFont typeface="Arial" panose="020B0604020202020204" pitchFamily="34" charset="0"/>
              <a:buNone/>
            </a:pPr>
            <a:endParaRPr lang="en-US" sz="6400" b="1" dirty="0" smtClean="0">
              <a:latin typeface="Century Gothic" panose="020B0502020202020204" pitchFamily="34" charset="0"/>
            </a:endParaRPr>
          </a:p>
          <a:p>
            <a:pPr marL="0" indent="0">
              <a:lnSpc>
                <a:spcPct val="120000"/>
              </a:lnSpc>
              <a:spcBef>
                <a:spcPts val="0"/>
              </a:spcBef>
              <a:buFont typeface="Arial" panose="020B0604020202020204" pitchFamily="34" charset="0"/>
              <a:buNone/>
            </a:pPr>
            <a:endParaRPr lang="en-US" sz="6400" b="1" dirty="0" smtClean="0">
              <a:latin typeface="Century Gothic" panose="020B0502020202020204" pitchFamily="34" charset="0"/>
            </a:endParaRPr>
          </a:p>
          <a:p>
            <a:pPr marL="0" indent="0">
              <a:lnSpc>
                <a:spcPct val="120000"/>
              </a:lnSpc>
              <a:spcBef>
                <a:spcPts val="0"/>
              </a:spcBef>
              <a:buFont typeface="Arial" panose="020B0604020202020204" pitchFamily="34" charset="0"/>
              <a:buNone/>
            </a:pPr>
            <a:endParaRPr lang="en-US" sz="6400" b="1" dirty="0" smtClean="0">
              <a:latin typeface="Century Gothic" panose="020B0502020202020204" pitchFamily="34" charset="0"/>
            </a:endParaRPr>
          </a:p>
          <a:p>
            <a:pPr>
              <a:lnSpc>
                <a:spcPct val="120000"/>
              </a:lnSpc>
              <a:spcBef>
                <a:spcPts val="0"/>
              </a:spcBef>
              <a:buFont typeface="Arial" panose="020B0604020202020204" pitchFamily="34" charset="0"/>
              <a:buBlip>
                <a:blip r:embed="rId4"/>
              </a:buBlip>
            </a:pPr>
            <a:endParaRPr lang="en-US" sz="6400" b="1" dirty="0" smtClean="0">
              <a:latin typeface="Century Gothic" panose="020B0502020202020204" pitchFamily="34" charset="0"/>
            </a:endParaRPr>
          </a:p>
          <a:p>
            <a:pPr>
              <a:lnSpc>
                <a:spcPct val="120000"/>
              </a:lnSpc>
              <a:spcBef>
                <a:spcPts val="0"/>
              </a:spcBef>
              <a:buFont typeface="Arial" panose="020B0604020202020204" pitchFamily="34" charset="0"/>
              <a:buBlip>
                <a:blip r:embed="rId4"/>
              </a:buBlip>
            </a:pPr>
            <a:endParaRPr lang="en-US" sz="6400" b="1" dirty="0" smtClean="0">
              <a:latin typeface="Century Gothic" panose="020B0502020202020204" pitchFamily="34" charset="0"/>
            </a:endParaRPr>
          </a:p>
          <a:p>
            <a:pPr>
              <a:lnSpc>
                <a:spcPct val="120000"/>
              </a:lnSpc>
              <a:spcBef>
                <a:spcPts val="0"/>
              </a:spcBef>
              <a:buFont typeface="Arial" panose="020B0604020202020204" pitchFamily="34" charset="0"/>
              <a:buBlip>
                <a:blip r:embed="rId4"/>
              </a:buBlip>
            </a:pPr>
            <a:endParaRPr lang="en-US" sz="6400" b="1" dirty="0" smtClean="0">
              <a:latin typeface="Century Gothic" panose="020B0502020202020204" pitchFamily="34" charset="0"/>
            </a:endParaRPr>
          </a:p>
          <a:p>
            <a:pPr marL="0" indent="0">
              <a:lnSpc>
                <a:spcPct val="120000"/>
              </a:lnSpc>
              <a:spcBef>
                <a:spcPts val="0"/>
              </a:spcBef>
              <a:buFont typeface="Arial" panose="020B0604020202020204" pitchFamily="34" charset="0"/>
              <a:buNone/>
            </a:pPr>
            <a:r>
              <a:rPr lang="en-US" sz="6400" dirty="0" smtClean="0">
                <a:latin typeface="Century Gothic" panose="020B0502020202020204" pitchFamily="34" charset="0"/>
              </a:rPr>
              <a:t>	</a:t>
            </a:r>
          </a:p>
          <a:p>
            <a:pPr>
              <a:lnSpc>
                <a:spcPct val="120000"/>
              </a:lnSpc>
              <a:spcBef>
                <a:spcPts val="0"/>
              </a:spcBef>
              <a:buFont typeface="Arial" panose="020B0604020202020204" pitchFamily="34" charset="0"/>
              <a:buBlip>
                <a:blip r:embed="rId4"/>
              </a:buBlip>
            </a:pPr>
            <a:endParaRPr lang="en-US" sz="7200" b="1" dirty="0" smtClean="0">
              <a:latin typeface="Century Gothic" panose="020B0502020202020204" pitchFamily="34" charset="0"/>
            </a:endParaRPr>
          </a:p>
          <a:p>
            <a:pPr marL="0" indent="0">
              <a:lnSpc>
                <a:spcPct val="120000"/>
              </a:lnSpc>
              <a:spcBef>
                <a:spcPts val="0"/>
              </a:spcBef>
              <a:buFont typeface="Arial" panose="020B0604020202020204" pitchFamily="34" charset="0"/>
              <a:buNone/>
            </a:pPr>
            <a:r>
              <a:rPr lang="en-US" sz="7200" b="1" dirty="0" smtClean="0">
                <a:latin typeface="Century Gothic" panose="020B0502020202020204" pitchFamily="34" charset="0"/>
              </a:rPr>
              <a:t>			</a:t>
            </a:r>
            <a:endParaRPr lang="en-US" sz="6000" b="1" dirty="0" smtClean="0">
              <a:latin typeface="Century Gothic" panose="020B0502020202020204" pitchFamily="34" charset="0"/>
            </a:endParaRPr>
          </a:p>
          <a:p>
            <a:pPr marL="0" indent="0">
              <a:buFont typeface="Arial" panose="020B0604020202020204" pitchFamily="34" charset="0"/>
              <a:buNone/>
            </a:pPr>
            <a:endParaRPr lang="en-US" sz="6000" dirty="0"/>
          </a:p>
        </p:txBody>
      </p:sp>
      <p:sp>
        <p:nvSpPr>
          <p:cNvPr id="15" name="TextBox 14"/>
          <p:cNvSpPr txBox="1"/>
          <p:nvPr/>
        </p:nvSpPr>
        <p:spPr>
          <a:xfrm>
            <a:off x="-29029" y="918930"/>
            <a:ext cx="4914900" cy="1631216"/>
          </a:xfrm>
          <a:prstGeom prst="rect">
            <a:avLst/>
          </a:prstGeom>
          <a:noFill/>
        </p:spPr>
        <p:txBody>
          <a:bodyPr wrap="square" numCol="1" rtlCol="0">
            <a:spAutoFit/>
          </a:bodyPr>
          <a:lstStyle/>
          <a:p>
            <a:pPr algn="ctr"/>
            <a:r>
              <a:rPr lang="en-US" sz="2000" b="1" u="sng" dirty="0" smtClean="0">
                <a:latin typeface="Century Gothic" panose="020B0502020202020204" pitchFamily="34" charset="0"/>
              </a:rPr>
              <a:t>Goal: </a:t>
            </a:r>
            <a:r>
              <a:rPr lang="en-US" sz="2000" dirty="0" smtClean="0">
                <a:latin typeface="Century Gothic" panose="020B0502020202020204" pitchFamily="34" charset="0"/>
              </a:rPr>
              <a:t>Work with residents </a:t>
            </a:r>
            <a:r>
              <a:rPr lang="en-US" sz="2000" dirty="0">
                <a:latin typeface="Century Gothic" panose="020B0502020202020204" pitchFamily="34" charset="0"/>
              </a:rPr>
              <a:t>and organizations to </a:t>
            </a:r>
            <a:r>
              <a:rPr lang="en-US" sz="2000" dirty="0" smtClean="0">
                <a:latin typeface="Century Gothic" panose="020B0502020202020204" pitchFamily="34" charset="0"/>
              </a:rPr>
              <a:t>replace impervious surfaces and turf with native gardens and </a:t>
            </a:r>
            <a:r>
              <a:rPr lang="en-US" sz="2000" dirty="0">
                <a:latin typeface="Century Gothic" panose="020B0502020202020204" pitchFamily="34" charset="0"/>
              </a:rPr>
              <a:t>rain </a:t>
            </a:r>
            <a:r>
              <a:rPr lang="en-US" sz="2000" dirty="0" smtClean="0">
                <a:latin typeface="Century Gothic" panose="020B0502020202020204" pitchFamily="34" charset="0"/>
              </a:rPr>
              <a:t>gardens to reduce </a:t>
            </a:r>
            <a:r>
              <a:rPr lang="en-US" sz="2000" dirty="0" err="1" smtClean="0">
                <a:latin typeface="Century Gothic" panose="020B0502020202020204" pitchFamily="34" charset="0"/>
              </a:rPr>
              <a:t>stormwater</a:t>
            </a:r>
            <a:r>
              <a:rPr lang="en-US" sz="2000" dirty="0" smtClean="0">
                <a:latin typeface="Century Gothic" panose="020B0502020202020204" pitchFamily="34" charset="0"/>
              </a:rPr>
              <a:t> runoff. </a:t>
            </a:r>
            <a:endParaRPr lang="en-US" sz="2000" dirty="0">
              <a:latin typeface="Century Gothic" panose="020B0502020202020204" pitchFamily="34" charset="0"/>
            </a:endParaRPr>
          </a:p>
        </p:txBody>
      </p:sp>
      <p:sp>
        <p:nvSpPr>
          <p:cNvPr id="17" name="TextBox 16"/>
          <p:cNvSpPr txBox="1"/>
          <p:nvPr/>
        </p:nvSpPr>
        <p:spPr>
          <a:xfrm>
            <a:off x="139700" y="2362200"/>
            <a:ext cx="8699500" cy="2523768"/>
          </a:xfrm>
          <a:prstGeom prst="rect">
            <a:avLst/>
          </a:prstGeom>
          <a:noFill/>
        </p:spPr>
        <p:txBody>
          <a:bodyPr wrap="square" numCol="1" rtlCol="0">
            <a:spAutoFit/>
          </a:bodyPr>
          <a:lstStyle/>
          <a:p>
            <a:r>
              <a:rPr lang="en-US" sz="2000" b="1" u="sng" dirty="0" smtClean="0">
                <a:latin typeface="Century Gothic" panose="020B0502020202020204" pitchFamily="34" charset="0"/>
              </a:rPr>
              <a:t>Options:</a:t>
            </a:r>
          </a:p>
          <a:p>
            <a:pPr marL="285750" indent="-285750">
              <a:buBlip>
                <a:blip r:embed="rId4"/>
              </a:buBlip>
            </a:pPr>
            <a:r>
              <a:rPr lang="en-US" sz="2000" dirty="0" smtClean="0">
                <a:latin typeface="Century Gothic" panose="020B0502020202020204" pitchFamily="34" charset="0"/>
              </a:rPr>
              <a:t>Order low-cost native plants (50+ species, $2.25/each)</a:t>
            </a:r>
          </a:p>
          <a:p>
            <a:pPr marL="285750" indent="-285750">
              <a:buBlip>
                <a:blip r:embed="rId4"/>
              </a:buBlip>
            </a:pPr>
            <a:r>
              <a:rPr lang="en-US" sz="2000" dirty="0" smtClean="0">
                <a:latin typeface="Century Gothic" panose="020B0502020202020204" pitchFamily="34" charset="0"/>
              </a:rPr>
              <a:t>Apply for free native plants- fall applications due July </a:t>
            </a:r>
          </a:p>
          <a:p>
            <a:pPr marL="285750" indent="-285750">
              <a:buBlip>
                <a:blip r:embed="rId4"/>
              </a:buBlip>
            </a:pPr>
            <a:r>
              <a:rPr lang="en-US" sz="2000" dirty="0" smtClean="0">
                <a:latin typeface="Century Gothic" panose="020B0502020202020204" pitchFamily="34" charset="0"/>
              </a:rPr>
              <a:t>Donate funds towards native plants for community projects.</a:t>
            </a:r>
          </a:p>
          <a:p>
            <a:pPr marL="285750" indent="-285750">
              <a:buBlip>
                <a:blip r:embed="rId4"/>
              </a:buBlip>
            </a:pPr>
            <a:r>
              <a:rPr lang="en-US" sz="2000" dirty="0" smtClean="0">
                <a:latin typeface="Century Gothic" panose="020B0502020202020204" pitchFamily="34" charset="0"/>
              </a:rPr>
              <a:t>Grow native plants for community projects. </a:t>
            </a:r>
          </a:p>
          <a:p>
            <a:pPr marL="285750" indent="-285750">
              <a:buBlip>
                <a:blip r:embed="rId4"/>
              </a:buBlip>
            </a:pPr>
            <a:r>
              <a:rPr lang="en-US" sz="2000" dirty="0" smtClean="0">
                <a:latin typeface="Century Gothic" panose="020B0502020202020204" pitchFamily="34" charset="0"/>
              </a:rPr>
              <a:t>Learn how to build a rain garden- Rain Garden Workshop.</a:t>
            </a:r>
          </a:p>
          <a:p>
            <a:pPr marL="285750" indent="-285750">
              <a:buBlip>
                <a:blip r:embed="rId4"/>
              </a:buBlip>
            </a:pPr>
            <a:r>
              <a:rPr lang="en-US" sz="2000" dirty="0" smtClean="0">
                <a:latin typeface="Century Gothic" panose="020B0502020202020204" pitchFamily="34" charset="0"/>
              </a:rPr>
              <a:t>Capture rain water- discounted rain barrels.</a:t>
            </a:r>
          </a:p>
          <a:p>
            <a:endParaRPr lang="en-US" dirty="0">
              <a:latin typeface="Century Gothic" panose="020B0502020202020204" pitchFamily="34" charset="0"/>
            </a:endParaRP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4599523"/>
            <a:ext cx="2819400" cy="2114550"/>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612643" y="4521044"/>
            <a:ext cx="2483456" cy="1973943"/>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1225" y="768205"/>
            <a:ext cx="4142775" cy="1626652"/>
          </a:xfrm>
          <a:prstGeom prst="rect">
            <a:avLst/>
          </a:prstGeom>
        </p:spPr>
      </p:pic>
    </p:spTree>
    <p:extLst>
      <p:ext uri="{BB962C8B-B14F-4D97-AF65-F5344CB8AC3E}">
        <p14:creationId xmlns:p14="http://schemas.microsoft.com/office/powerpoint/2010/main" val="2880037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p:cNvCxnSpPr/>
          <p:nvPr/>
        </p:nvCxnSpPr>
        <p:spPr>
          <a:xfrm>
            <a:off x="0" y="685800"/>
            <a:ext cx="9144000" cy="0"/>
          </a:xfrm>
          <a:prstGeom prst="line">
            <a:avLst/>
          </a:prstGeom>
          <a:ln w="76200">
            <a:solidFill>
              <a:srgbClr val="03B4C9"/>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7200" y="5628830"/>
            <a:ext cx="1066800" cy="1219200"/>
          </a:xfrm>
          <a:prstGeom prst="rect">
            <a:avLst/>
          </a:prstGeom>
        </p:spPr>
      </p:pic>
      <p:sp>
        <p:nvSpPr>
          <p:cNvPr id="13" name="Content Placeholder 4"/>
          <p:cNvSpPr txBox="1">
            <a:spLocks/>
          </p:cNvSpPr>
          <p:nvPr/>
        </p:nvSpPr>
        <p:spPr>
          <a:xfrm>
            <a:off x="-1" y="885324"/>
            <a:ext cx="6104593" cy="4220076"/>
          </a:xfrm>
          <a:prstGeom prst="rect">
            <a:avLst/>
          </a:prstGeom>
        </p:spPr>
        <p:txBody>
          <a:bodyPr numCol="1">
            <a:normAutofit fontScale="2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8" indent="0">
              <a:lnSpc>
                <a:spcPct val="120000"/>
              </a:lnSpc>
              <a:spcBef>
                <a:spcPts val="0"/>
              </a:spcBef>
              <a:buFont typeface="Arial" panose="020B0604020202020204" pitchFamily="34" charset="0"/>
              <a:buNone/>
            </a:pPr>
            <a:endParaRPr lang="en-US" sz="8000" b="1" u="sng" dirty="0">
              <a:latin typeface="Century Gothic" panose="020B0502020202020204" pitchFamily="34" charset="0"/>
            </a:endParaRPr>
          </a:p>
          <a:p>
            <a:pPr marL="0" lvl="8" indent="0">
              <a:lnSpc>
                <a:spcPct val="120000"/>
              </a:lnSpc>
              <a:spcBef>
                <a:spcPts val="0"/>
              </a:spcBef>
              <a:buFont typeface="Arial" panose="020B0604020202020204" pitchFamily="34" charset="0"/>
              <a:buNone/>
            </a:pPr>
            <a:endParaRPr lang="en-US" sz="8000" b="1" u="sng" dirty="0" smtClean="0">
              <a:latin typeface="Century Gothic" panose="020B0502020202020204" pitchFamily="34" charset="0"/>
            </a:endParaRPr>
          </a:p>
          <a:p>
            <a:pPr marL="285750" indent="-285750">
              <a:buBlip>
                <a:blip r:embed="rId4"/>
              </a:buBlip>
            </a:pPr>
            <a:r>
              <a:rPr lang="en-US" sz="8000" dirty="0" smtClean="0">
                <a:latin typeface="Century Gothic" panose="020B0502020202020204" pitchFamily="34" charset="0"/>
              </a:rPr>
              <a:t>Leaves </a:t>
            </a:r>
            <a:r>
              <a:rPr lang="en-US" sz="8000" dirty="0">
                <a:latin typeface="Century Gothic" panose="020B0502020202020204" pitchFamily="34" charset="0"/>
              </a:rPr>
              <a:t>left in the street every fall are a major source of phosphorus to urban </a:t>
            </a:r>
            <a:r>
              <a:rPr lang="en-US" sz="8000" dirty="0" err="1">
                <a:latin typeface="Century Gothic" panose="020B0502020202020204" pitchFamily="34" charset="0"/>
              </a:rPr>
              <a:t>stormwater</a:t>
            </a:r>
            <a:r>
              <a:rPr lang="en-US" sz="8000" dirty="0" smtClean="0">
                <a:latin typeface="Century Gothic" panose="020B0502020202020204" pitchFamily="34" charset="0"/>
              </a:rPr>
              <a:t>.</a:t>
            </a:r>
          </a:p>
          <a:p>
            <a:pPr marL="0" indent="0">
              <a:buNone/>
            </a:pPr>
            <a:endParaRPr lang="en-US" sz="4000" dirty="0">
              <a:latin typeface="Century Gothic" panose="020B0502020202020204" pitchFamily="34" charset="0"/>
            </a:endParaRPr>
          </a:p>
          <a:p>
            <a:pPr marL="285750" indent="-285750">
              <a:buBlip>
                <a:blip r:embed="rId4"/>
              </a:buBlip>
            </a:pPr>
            <a:r>
              <a:rPr lang="en-US" sz="8000" dirty="0">
                <a:latin typeface="Century Gothic" panose="020B0502020202020204" pitchFamily="34" charset="0"/>
              </a:rPr>
              <a:t>When it rains water runs through street leaves forming a "leaf-tea" rich in dissolved phosphorus that drains  to our lakes, rivers and streams</a:t>
            </a:r>
            <a:r>
              <a:rPr lang="en-US" sz="8000" dirty="0" smtClean="0">
                <a:latin typeface="Century Gothic" panose="020B0502020202020204" pitchFamily="34" charset="0"/>
              </a:rPr>
              <a:t>.</a:t>
            </a:r>
          </a:p>
          <a:p>
            <a:pPr marL="0" indent="0">
              <a:buNone/>
            </a:pPr>
            <a:endParaRPr lang="en-US" sz="4000" dirty="0">
              <a:latin typeface="Century Gothic" panose="020B0502020202020204" pitchFamily="34" charset="0"/>
            </a:endParaRPr>
          </a:p>
          <a:p>
            <a:pPr marL="285750" indent="-285750">
              <a:buBlip>
                <a:blip r:embed="rId4"/>
              </a:buBlip>
            </a:pPr>
            <a:r>
              <a:rPr lang="en-US" sz="8000" dirty="0">
                <a:latin typeface="Century Gothic" panose="020B0502020202020204" pitchFamily="34" charset="0"/>
              </a:rPr>
              <a:t>Safely removing street leaves before the rain can significantly reduce the amount of phosphorus in urban </a:t>
            </a:r>
            <a:r>
              <a:rPr lang="en-US" sz="8000" dirty="0" err="1">
                <a:latin typeface="Century Gothic" panose="020B0502020202020204" pitchFamily="34" charset="0"/>
              </a:rPr>
              <a:t>stormwater</a:t>
            </a:r>
            <a:r>
              <a:rPr lang="en-US" sz="8000" dirty="0">
                <a:latin typeface="Century Gothic" panose="020B0502020202020204" pitchFamily="34" charset="0"/>
              </a:rPr>
              <a:t>- Join us in keeping streets leaf-free this fall!</a:t>
            </a:r>
          </a:p>
          <a:p>
            <a:pPr marL="0" lvl="8" indent="0">
              <a:lnSpc>
                <a:spcPct val="120000"/>
              </a:lnSpc>
              <a:spcBef>
                <a:spcPts val="0"/>
              </a:spcBef>
              <a:buFont typeface="Arial" panose="020B0604020202020204" pitchFamily="34" charset="0"/>
              <a:buNone/>
            </a:pPr>
            <a:endParaRPr lang="en-US" sz="7200" b="1" u="sng" dirty="0">
              <a:latin typeface="Century Gothic" panose="020B0502020202020204" pitchFamily="34" charset="0"/>
            </a:endParaRPr>
          </a:p>
          <a:p>
            <a:pPr marL="0" lvl="8" indent="0">
              <a:lnSpc>
                <a:spcPct val="120000"/>
              </a:lnSpc>
              <a:spcBef>
                <a:spcPts val="0"/>
              </a:spcBef>
              <a:buFont typeface="Arial" panose="020B0604020202020204" pitchFamily="34" charset="0"/>
              <a:buNone/>
            </a:pPr>
            <a:r>
              <a:rPr lang="en-US" sz="7200" b="1" dirty="0" smtClean="0">
                <a:latin typeface="Century Gothic" panose="020B0502020202020204" pitchFamily="34" charset="0"/>
              </a:rPr>
              <a:t>					</a:t>
            </a:r>
            <a:endParaRPr lang="en-US" sz="7200" b="1" u="sng" dirty="0" smtClean="0">
              <a:latin typeface="Century Gothic" panose="020B0502020202020204" pitchFamily="34" charset="0"/>
            </a:endParaRPr>
          </a:p>
          <a:p>
            <a:pPr>
              <a:lnSpc>
                <a:spcPct val="120000"/>
              </a:lnSpc>
              <a:spcBef>
                <a:spcPts val="0"/>
              </a:spcBef>
              <a:buFont typeface="Arial" panose="020B0604020202020204" pitchFamily="34" charset="0"/>
              <a:buBlip>
                <a:blip r:embed="rId4"/>
              </a:buBlip>
            </a:pPr>
            <a:endParaRPr lang="en-US" sz="6400" dirty="0" smtClean="0">
              <a:latin typeface="Century Gothic" panose="020B0502020202020204" pitchFamily="34" charset="0"/>
            </a:endParaRPr>
          </a:p>
          <a:p>
            <a:pPr marL="0" indent="0">
              <a:lnSpc>
                <a:spcPct val="120000"/>
              </a:lnSpc>
              <a:spcBef>
                <a:spcPts val="0"/>
              </a:spcBef>
              <a:buFont typeface="Arial" panose="020B0604020202020204" pitchFamily="34" charset="0"/>
              <a:buNone/>
            </a:pPr>
            <a:endParaRPr lang="en-US" sz="6400" b="1" dirty="0" smtClean="0">
              <a:latin typeface="Century Gothic" panose="020B0502020202020204" pitchFamily="34" charset="0"/>
            </a:endParaRPr>
          </a:p>
          <a:p>
            <a:pPr>
              <a:lnSpc>
                <a:spcPct val="120000"/>
              </a:lnSpc>
              <a:spcBef>
                <a:spcPts val="0"/>
              </a:spcBef>
              <a:buFont typeface="Arial" panose="020B0604020202020204" pitchFamily="34" charset="0"/>
              <a:buBlip>
                <a:blip r:embed="rId4"/>
              </a:buBlip>
            </a:pPr>
            <a:endParaRPr lang="en-US" sz="6400" b="1" dirty="0" smtClean="0">
              <a:latin typeface="Century Gothic" panose="020B0502020202020204" pitchFamily="34" charset="0"/>
            </a:endParaRPr>
          </a:p>
          <a:p>
            <a:pPr marL="0" indent="0">
              <a:lnSpc>
                <a:spcPct val="120000"/>
              </a:lnSpc>
              <a:spcBef>
                <a:spcPts val="0"/>
              </a:spcBef>
              <a:buFont typeface="Arial" panose="020B0604020202020204" pitchFamily="34" charset="0"/>
              <a:buNone/>
            </a:pPr>
            <a:endParaRPr lang="en-US" sz="6400" b="1" u="sng" dirty="0" smtClean="0">
              <a:latin typeface="Century Gothic" panose="020B0502020202020204" pitchFamily="34" charset="0"/>
            </a:endParaRPr>
          </a:p>
          <a:p>
            <a:pPr marL="0" indent="0">
              <a:lnSpc>
                <a:spcPct val="120000"/>
              </a:lnSpc>
              <a:spcBef>
                <a:spcPts val="0"/>
              </a:spcBef>
              <a:buFont typeface="Arial" panose="020B0604020202020204" pitchFamily="34" charset="0"/>
              <a:buNone/>
            </a:pPr>
            <a:r>
              <a:rPr lang="en-US" sz="6400" b="1" dirty="0" smtClean="0">
                <a:latin typeface="Century Gothic" panose="020B0502020202020204" pitchFamily="34" charset="0"/>
              </a:rPr>
              <a:t>		</a:t>
            </a:r>
          </a:p>
          <a:p>
            <a:pPr marL="0" indent="0">
              <a:lnSpc>
                <a:spcPct val="120000"/>
              </a:lnSpc>
              <a:spcBef>
                <a:spcPts val="0"/>
              </a:spcBef>
              <a:buFont typeface="Arial" panose="020B0604020202020204" pitchFamily="34" charset="0"/>
              <a:buNone/>
            </a:pPr>
            <a:r>
              <a:rPr lang="en-US" sz="6400" b="1" dirty="0" smtClean="0">
                <a:latin typeface="Century Gothic" panose="020B0502020202020204" pitchFamily="34" charset="0"/>
              </a:rPr>
              <a:t>		</a:t>
            </a:r>
          </a:p>
          <a:p>
            <a:pPr marL="0" indent="0">
              <a:lnSpc>
                <a:spcPct val="120000"/>
              </a:lnSpc>
              <a:spcBef>
                <a:spcPts val="0"/>
              </a:spcBef>
              <a:buFont typeface="Arial" panose="020B0604020202020204" pitchFamily="34" charset="0"/>
              <a:buNone/>
            </a:pPr>
            <a:endParaRPr lang="en-US" sz="6400" b="1" dirty="0" smtClean="0">
              <a:latin typeface="Century Gothic" panose="020B0502020202020204" pitchFamily="34" charset="0"/>
            </a:endParaRPr>
          </a:p>
          <a:p>
            <a:pPr marL="0" indent="0">
              <a:lnSpc>
                <a:spcPct val="120000"/>
              </a:lnSpc>
              <a:spcBef>
                <a:spcPts val="0"/>
              </a:spcBef>
              <a:buFont typeface="Arial" panose="020B0604020202020204" pitchFamily="34" charset="0"/>
              <a:buNone/>
            </a:pPr>
            <a:endParaRPr lang="en-US" sz="6400" b="1" dirty="0" smtClean="0">
              <a:latin typeface="Century Gothic" panose="020B0502020202020204" pitchFamily="34" charset="0"/>
            </a:endParaRPr>
          </a:p>
          <a:p>
            <a:pPr marL="0" indent="0">
              <a:lnSpc>
                <a:spcPct val="120000"/>
              </a:lnSpc>
              <a:spcBef>
                <a:spcPts val="0"/>
              </a:spcBef>
              <a:buFont typeface="Arial" panose="020B0604020202020204" pitchFamily="34" charset="0"/>
              <a:buNone/>
            </a:pPr>
            <a:endParaRPr lang="en-US" sz="6400" b="1" dirty="0" smtClean="0">
              <a:latin typeface="Century Gothic" panose="020B0502020202020204" pitchFamily="34" charset="0"/>
            </a:endParaRPr>
          </a:p>
          <a:p>
            <a:pPr marL="0" indent="0">
              <a:lnSpc>
                <a:spcPct val="120000"/>
              </a:lnSpc>
              <a:spcBef>
                <a:spcPts val="0"/>
              </a:spcBef>
              <a:buFont typeface="Arial" panose="020B0604020202020204" pitchFamily="34" charset="0"/>
              <a:buNone/>
            </a:pPr>
            <a:endParaRPr lang="en-US" sz="6400" b="1" dirty="0" smtClean="0">
              <a:latin typeface="Century Gothic" panose="020B0502020202020204" pitchFamily="34" charset="0"/>
            </a:endParaRPr>
          </a:p>
          <a:p>
            <a:pPr>
              <a:lnSpc>
                <a:spcPct val="120000"/>
              </a:lnSpc>
              <a:spcBef>
                <a:spcPts val="0"/>
              </a:spcBef>
              <a:buFont typeface="Arial" panose="020B0604020202020204" pitchFamily="34" charset="0"/>
              <a:buBlip>
                <a:blip r:embed="rId4"/>
              </a:buBlip>
            </a:pPr>
            <a:endParaRPr lang="en-US" sz="6400" b="1" dirty="0" smtClean="0">
              <a:latin typeface="Century Gothic" panose="020B0502020202020204" pitchFamily="34" charset="0"/>
            </a:endParaRPr>
          </a:p>
          <a:p>
            <a:pPr>
              <a:lnSpc>
                <a:spcPct val="120000"/>
              </a:lnSpc>
              <a:spcBef>
                <a:spcPts val="0"/>
              </a:spcBef>
              <a:buFont typeface="Arial" panose="020B0604020202020204" pitchFamily="34" charset="0"/>
              <a:buBlip>
                <a:blip r:embed="rId4"/>
              </a:buBlip>
            </a:pPr>
            <a:endParaRPr lang="en-US" sz="6400" b="1" dirty="0" smtClean="0">
              <a:latin typeface="Century Gothic" panose="020B0502020202020204" pitchFamily="34" charset="0"/>
            </a:endParaRPr>
          </a:p>
          <a:p>
            <a:pPr>
              <a:lnSpc>
                <a:spcPct val="120000"/>
              </a:lnSpc>
              <a:spcBef>
                <a:spcPts val="0"/>
              </a:spcBef>
              <a:buFont typeface="Arial" panose="020B0604020202020204" pitchFamily="34" charset="0"/>
              <a:buBlip>
                <a:blip r:embed="rId4"/>
              </a:buBlip>
            </a:pPr>
            <a:endParaRPr lang="en-US" sz="6400" b="1" dirty="0" smtClean="0">
              <a:latin typeface="Century Gothic" panose="020B0502020202020204" pitchFamily="34" charset="0"/>
            </a:endParaRPr>
          </a:p>
          <a:p>
            <a:pPr marL="0" indent="0">
              <a:lnSpc>
                <a:spcPct val="120000"/>
              </a:lnSpc>
              <a:spcBef>
                <a:spcPts val="0"/>
              </a:spcBef>
              <a:buFont typeface="Arial" panose="020B0604020202020204" pitchFamily="34" charset="0"/>
              <a:buNone/>
            </a:pPr>
            <a:r>
              <a:rPr lang="en-US" sz="6400" dirty="0" smtClean="0">
                <a:latin typeface="Century Gothic" panose="020B0502020202020204" pitchFamily="34" charset="0"/>
              </a:rPr>
              <a:t>	</a:t>
            </a:r>
          </a:p>
          <a:p>
            <a:pPr>
              <a:lnSpc>
                <a:spcPct val="120000"/>
              </a:lnSpc>
              <a:spcBef>
                <a:spcPts val="0"/>
              </a:spcBef>
              <a:buFont typeface="Arial" panose="020B0604020202020204" pitchFamily="34" charset="0"/>
              <a:buBlip>
                <a:blip r:embed="rId4"/>
              </a:buBlip>
            </a:pPr>
            <a:endParaRPr lang="en-US" sz="7200" b="1" dirty="0" smtClean="0">
              <a:latin typeface="Century Gothic" panose="020B0502020202020204" pitchFamily="34" charset="0"/>
            </a:endParaRPr>
          </a:p>
          <a:p>
            <a:pPr marL="0" indent="0">
              <a:lnSpc>
                <a:spcPct val="120000"/>
              </a:lnSpc>
              <a:spcBef>
                <a:spcPts val="0"/>
              </a:spcBef>
              <a:buFont typeface="Arial" panose="020B0604020202020204" pitchFamily="34" charset="0"/>
              <a:buNone/>
            </a:pPr>
            <a:r>
              <a:rPr lang="en-US" sz="7200" b="1" dirty="0" smtClean="0">
                <a:latin typeface="Century Gothic" panose="020B0502020202020204" pitchFamily="34" charset="0"/>
              </a:rPr>
              <a:t>			</a:t>
            </a:r>
            <a:endParaRPr lang="en-US" sz="6000" b="1" dirty="0" smtClean="0">
              <a:latin typeface="Century Gothic" panose="020B0502020202020204" pitchFamily="34" charset="0"/>
            </a:endParaRPr>
          </a:p>
          <a:p>
            <a:pPr marL="0" indent="0">
              <a:buFont typeface="Arial" panose="020B0604020202020204" pitchFamily="34" charset="0"/>
              <a:buNone/>
            </a:pPr>
            <a:endParaRPr lang="en-US" sz="6000" dirty="0"/>
          </a:p>
        </p:txBody>
      </p:sp>
      <p:sp>
        <p:nvSpPr>
          <p:cNvPr id="23" name="TextBox 22"/>
          <p:cNvSpPr txBox="1"/>
          <p:nvPr/>
        </p:nvSpPr>
        <p:spPr>
          <a:xfrm>
            <a:off x="0" y="700267"/>
            <a:ext cx="5732186" cy="707886"/>
          </a:xfrm>
          <a:prstGeom prst="rect">
            <a:avLst/>
          </a:prstGeom>
          <a:noFill/>
        </p:spPr>
        <p:txBody>
          <a:bodyPr wrap="square" numCol="1" rtlCol="0">
            <a:spAutoFit/>
          </a:bodyPr>
          <a:lstStyle/>
          <a:p>
            <a:pPr algn="ctr"/>
            <a:r>
              <a:rPr lang="en-US" sz="2000" b="1" u="sng" dirty="0" smtClean="0">
                <a:latin typeface="Century Gothic" panose="020B0502020202020204" pitchFamily="34" charset="0"/>
              </a:rPr>
              <a:t>Goal:</a:t>
            </a:r>
            <a:r>
              <a:rPr lang="en-US" sz="2000" dirty="0" smtClean="0">
                <a:latin typeface="Century Gothic" panose="020B0502020202020204" pitchFamily="34" charset="0"/>
              </a:rPr>
              <a:t> Work with residents and municipalities  to remove street leaves before the rain.</a:t>
            </a:r>
            <a:endParaRPr lang="en-US" sz="2000" dirty="0">
              <a:latin typeface="Century Gothic" panose="020B0502020202020204" pitchFamily="34" charset="0"/>
            </a:endParaRPr>
          </a:p>
        </p:txBody>
      </p:sp>
      <p:pic>
        <p:nvPicPr>
          <p:cNvPr id="26" name="Picture 5" descr="http://www.ripple-effects.com/documents/img/RakingV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1327452" y="4736592"/>
            <a:ext cx="3288963" cy="227579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6104593" y="2514600"/>
            <a:ext cx="2667000" cy="2745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04592" y="716545"/>
            <a:ext cx="3039408" cy="1504593"/>
          </a:xfrm>
          <a:prstGeom prst="rect">
            <a:avLst/>
          </a:prstGeom>
        </p:spPr>
      </p:pic>
      <p:sp>
        <p:nvSpPr>
          <p:cNvPr id="29" name="Rectangle 28"/>
          <p:cNvSpPr/>
          <p:nvPr/>
        </p:nvSpPr>
        <p:spPr>
          <a:xfrm>
            <a:off x="3048000" y="70899"/>
            <a:ext cx="2868093" cy="507831"/>
          </a:xfrm>
          <a:prstGeom prst="rect">
            <a:avLst/>
          </a:prstGeom>
        </p:spPr>
        <p:txBody>
          <a:bodyPr wrap="none" numCol="1">
            <a:spAutoFit/>
          </a:bodyPr>
          <a:lstStyle/>
          <a:p>
            <a:r>
              <a:rPr lang="en-US" sz="2700" b="1" dirty="0" smtClean="0">
                <a:latin typeface="Century Gothic" panose="020B0502020202020204" pitchFamily="34" charset="0"/>
              </a:rPr>
              <a:t>Leaf-free Streets</a:t>
            </a:r>
            <a:endParaRPr lang="en-US" sz="2700" b="1" dirty="0">
              <a:latin typeface="Century Gothic" panose="020B0502020202020204" pitchFamily="34" charset="0"/>
            </a:endParaRPr>
          </a:p>
        </p:txBody>
      </p:sp>
    </p:spTree>
    <p:extLst>
      <p:ext uri="{BB962C8B-B14F-4D97-AF65-F5344CB8AC3E}">
        <p14:creationId xmlns:p14="http://schemas.microsoft.com/office/powerpoint/2010/main" val="4002604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p:cNvCxnSpPr/>
          <p:nvPr/>
        </p:nvCxnSpPr>
        <p:spPr>
          <a:xfrm>
            <a:off x="0" y="685800"/>
            <a:ext cx="9144000" cy="0"/>
          </a:xfrm>
          <a:prstGeom prst="line">
            <a:avLst/>
          </a:prstGeom>
          <a:ln w="76200">
            <a:solidFill>
              <a:srgbClr val="03B4C9"/>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7200" y="5628830"/>
            <a:ext cx="1066800" cy="1219200"/>
          </a:xfrm>
          <a:prstGeom prst="rect">
            <a:avLst/>
          </a:prstGeom>
        </p:spPr>
      </p:pic>
      <p:sp>
        <p:nvSpPr>
          <p:cNvPr id="23" name="TextBox 22"/>
          <p:cNvSpPr txBox="1"/>
          <p:nvPr/>
        </p:nvSpPr>
        <p:spPr>
          <a:xfrm>
            <a:off x="0" y="700267"/>
            <a:ext cx="6698414" cy="707886"/>
          </a:xfrm>
          <a:prstGeom prst="rect">
            <a:avLst/>
          </a:prstGeom>
          <a:noFill/>
        </p:spPr>
        <p:txBody>
          <a:bodyPr wrap="square" numCol="1" rtlCol="0">
            <a:spAutoFit/>
          </a:bodyPr>
          <a:lstStyle/>
          <a:p>
            <a:pPr algn="ctr"/>
            <a:r>
              <a:rPr lang="en-US" sz="2000" b="1" dirty="0" smtClean="0">
                <a:latin typeface="Century Gothic" panose="020B0502020202020204" pitchFamily="34" charset="0"/>
              </a:rPr>
              <a:t>Goal: </a:t>
            </a:r>
            <a:r>
              <a:rPr lang="en-US" sz="2000" dirty="0" smtClean="0">
                <a:latin typeface="Century Gothic" panose="020B0502020202020204" pitchFamily="34" charset="0"/>
              </a:rPr>
              <a:t>Work with winter maintenance professionals  and residents to reduce winter salt use.</a:t>
            </a:r>
            <a:endParaRPr lang="en-US" sz="2000" dirty="0">
              <a:latin typeface="Century Gothic" panose="020B0502020202020204" pitchFamily="34" charset="0"/>
            </a:endParaRPr>
          </a:p>
        </p:txBody>
      </p:sp>
      <p:sp>
        <p:nvSpPr>
          <p:cNvPr id="29" name="Rectangle 28"/>
          <p:cNvSpPr/>
          <p:nvPr/>
        </p:nvSpPr>
        <p:spPr>
          <a:xfrm>
            <a:off x="3048000" y="70899"/>
            <a:ext cx="2148345" cy="507831"/>
          </a:xfrm>
          <a:prstGeom prst="rect">
            <a:avLst/>
          </a:prstGeom>
        </p:spPr>
        <p:txBody>
          <a:bodyPr wrap="none" numCol="1">
            <a:spAutoFit/>
          </a:bodyPr>
          <a:lstStyle/>
          <a:p>
            <a:r>
              <a:rPr lang="en-US" sz="2700" b="1" dirty="0" smtClean="0">
                <a:latin typeface="Century Gothic" panose="020B0502020202020204" pitchFamily="34" charset="0"/>
              </a:rPr>
              <a:t>WI Salt Wise</a:t>
            </a:r>
            <a:endParaRPr lang="en-US" sz="2700" b="1" dirty="0">
              <a:latin typeface="Century Gothic" panose="020B050202020202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0" y="838200"/>
            <a:ext cx="2127489" cy="1595617"/>
          </a:xfrm>
          <a:prstGeom prst="rect">
            <a:avLst/>
          </a:prstGeom>
        </p:spPr>
      </p:pic>
      <p:sp>
        <p:nvSpPr>
          <p:cNvPr id="3" name="Rectangle 2"/>
          <p:cNvSpPr/>
          <p:nvPr/>
        </p:nvSpPr>
        <p:spPr>
          <a:xfrm>
            <a:off x="0" y="1524000"/>
            <a:ext cx="6629400" cy="4708981"/>
          </a:xfrm>
          <a:prstGeom prst="rect">
            <a:avLst/>
          </a:prstGeom>
        </p:spPr>
        <p:txBody>
          <a:bodyPr wrap="square" numCol="1">
            <a:spAutoFit/>
          </a:bodyPr>
          <a:lstStyle/>
          <a:p>
            <a:pPr marL="285750" indent="-285750">
              <a:buFont typeface="Arial" panose="020B0604020202020204" pitchFamily="34" charset="0"/>
              <a:buChar char="•"/>
            </a:pPr>
            <a:r>
              <a:rPr lang="en-US" sz="2000" dirty="0" smtClean="0">
                <a:latin typeface="Century Gothic" panose="020B0502020202020204" pitchFamily="34" charset="0"/>
              </a:rPr>
              <a:t>It </a:t>
            </a:r>
            <a:r>
              <a:rPr lang="en-US" sz="2000" dirty="0">
                <a:latin typeface="Century Gothic" panose="020B0502020202020204" pitchFamily="34" charset="0"/>
              </a:rPr>
              <a:t>only takes one teaspoon of salt to pollute up to 5 gallons of </a:t>
            </a:r>
            <a:r>
              <a:rPr lang="en-US" sz="2000" dirty="0" smtClean="0">
                <a:latin typeface="Century Gothic" panose="020B0502020202020204" pitchFamily="34" charset="0"/>
              </a:rPr>
              <a:t>fresh water.</a:t>
            </a:r>
          </a:p>
          <a:p>
            <a:pPr marL="285750" indent="-285750">
              <a:buFont typeface="Arial" panose="020B0604020202020204" pitchFamily="34" charset="0"/>
              <a:buChar char="•"/>
            </a:pPr>
            <a:endParaRPr lang="en-US" sz="2000" dirty="0">
              <a:latin typeface="Century Gothic" panose="020B0502020202020204" pitchFamily="34" charset="0"/>
            </a:endParaRPr>
          </a:p>
          <a:p>
            <a:pPr marL="285750" indent="-285750">
              <a:buFont typeface="Arial" panose="020B0604020202020204" pitchFamily="34" charset="0"/>
              <a:buChar char="•"/>
            </a:pPr>
            <a:r>
              <a:rPr lang="en-US" sz="2000" dirty="0" smtClean="0">
                <a:latin typeface="Century Gothic" panose="020B0502020202020204" pitchFamily="34" charset="0"/>
              </a:rPr>
              <a:t>One 12 </a:t>
            </a:r>
            <a:r>
              <a:rPr lang="en-US" sz="2000" dirty="0">
                <a:latin typeface="Century Gothic" panose="020B0502020202020204" pitchFamily="34" charset="0"/>
              </a:rPr>
              <a:t>oz. cup of salt is enough to treat </a:t>
            </a:r>
            <a:r>
              <a:rPr lang="en-US" sz="2000" dirty="0" smtClean="0">
                <a:latin typeface="Century Gothic" panose="020B0502020202020204" pitchFamily="34" charset="0"/>
              </a:rPr>
              <a:t>10 </a:t>
            </a:r>
            <a:r>
              <a:rPr lang="en-US" sz="2000" dirty="0">
                <a:latin typeface="Century Gothic" panose="020B0502020202020204" pitchFamily="34" charset="0"/>
              </a:rPr>
              <a:t>sidewalk squares. Scatter the salt leaving space between the </a:t>
            </a:r>
            <a:r>
              <a:rPr lang="en-US" sz="2000" dirty="0" smtClean="0">
                <a:latin typeface="Century Gothic" panose="020B0502020202020204" pitchFamily="34" charset="0"/>
              </a:rPr>
              <a:t>grains.</a:t>
            </a:r>
          </a:p>
          <a:p>
            <a:pPr marL="285750" indent="-285750">
              <a:buFont typeface="Arial" panose="020B0604020202020204" pitchFamily="34" charset="0"/>
              <a:buChar char="•"/>
            </a:pPr>
            <a:endParaRPr lang="en-US" sz="2000" dirty="0" smtClean="0">
              <a:latin typeface="Century Gothic" panose="020B0502020202020204" pitchFamily="34" charset="0"/>
            </a:endParaRPr>
          </a:p>
          <a:p>
            <a:pPr marL="285750" indent="-285750">
              <a:buFont typeface="Arial" panose="020B0604020202020204" pitchFamily="34" charset="0"/>
              <a:buChar char="•"/>
            </a:pPr>
            <a:r>
              <a:rPr lang="en-US" sz="2000" dirty="0" smtClean="0">
                <a:latin typeface="Century Gothic" panose="020B0502020202020204" pitchFamily="34" charset="0"/>
              </a:rPr>
              <a:t>When </a:t>
            </a:r>
            <a:r>
              <a:rPr lang="en-US" sz="2000" dirty="0">
                <a:latin typeface="Century Gothic" panose="020B0502020202020204" pitchFamily="34" charset="0"/>
              </a:rPr>
              <a:t>pavement temps drop below 15, salt won’t work. Switch to sand for traction or a </a:t>
            </a:r>
            <a:r>
              <a:rPr lang="en-US" sz="2000" dirty="0">
                <a:latin typeface="Century Gothic" panose="020B0502020202020204" pitchFamily="34" charset="0"/>
                <a:hlinkClick r:id="rId5"/>
              </a:rPr>
              <a:t>different ice </a:t>
            </a:r>
            <a:r>
              <a:rPr lang="en-US" sz="2000" dirty="0" err="1">
                <a:latin typeface="Century Gothic" panose="020B0502020202020204" pitchFamily="34" charset="0"/>
                <a:hlinkClick r:id="rId5"/>
              </a:rPr>
              <a:t>melter</a:t>
            </a:r>
            <a:r>
              <a:rPr lang="en-US" sz="2000" dirty="0">
                <a:latin typeface="Century Gothic" panose="020B0502020202020204" pitchFamily="34" charset="0"/>
                <a:hlinkClick r:id="rId5"/>
              </a:rPr>
              <a:t> (PDF)</a:t>
            </a:r>
            <a:r>
              <a:rPr lang="en-US" sz="2000" dirty="0">
                <a:latin typeface="Century Gothic" panose="020B0502020202020204" pitchFamily="34" charset="0"/>
              </a:rPr>
              <a:t> that works at lower temperatures</a:t>
            </a:r>
            <a:r>
              <a:rPr lang="en-US" sz="2000" dirty="0" smtClean="0">
                <a:latin typeface="Century Gothic" panose="020B0502020202020204" pitchFamily="34" charset="0"/>
              </a:rPr>
              <a:t>.</a:t>
            </a:r>
          </a:p>
          <a:p>
            <a:pPr marL="285750" indent="-285750">
              <a:buFont typeface="Arial" panose="020B0604020202020204" pitchFamily="34" charset="0"/>
              <a:buChar char="•"/>
            </a:pPr>
            <a:endParaRPr lang="en-US" sz="2000" dirty="0">
              <a:latin typeface="Century Gothic" panose="020B0502020202020204" pitchFamily="34" charset="0"/>
            </a:endParaRPr>
          </a:p>
          <a:p>
            <a:pPr marL="285750" indent="-285750">
              <a:buFont typeface="Arial" panose="020B0604020202020204" pitchFamily="34" charset="0"/>
              <a:buChar char="•"/>
            </a:pPr>
            <a:r>
              <a:rPr lang="en-US" sz="2000" dirty="0">
                <a:latin typeface="Century Gothic" panose="020B0502020202020204" pitchFamily="34" charset="0"/>
              </a:rPr>
              <a:t>Hire a winter maintenance professional that has already been certified through the </a:t>
            </a:r>
            <a:r>
              <a:rPr lang="en-US" sz="2000" dirty="0">
                <a:latin typeface="Century Gothic" panose="020B0502020202020204" pitchFamily="34" charset="0"/>
                <a:hlinkClick r:id="rId6"/>
              </a:rPr>
              <a:t>Winter Salt Certification Program</a:t>
            </a:r>
            <a:r>
              <a:rPr lang="en-US" sz="2000" dirty="0">
                <a:latin typeface="Century Gothic" panose="020B0502020202020204" pitchFamily="34" charset="0"/>
              </a:rPr>
              <a:t> or encourage your current applicator to become certified. </a:t>
            </a:r>
            <a:endParaRPr lang="en-US" sz="2000" dirty="0" smtClean="0">
              <a:latin typeface="Century Gothic" panose="020B0502020202020204" pitchFamily="34" charset="0"/>
            </a:endParaRPr>
          </a:p>
        </p:txBody>
      </p:sp>
      <p:pic>
        <p:nvPicPr>
          <p:cNvPr id="205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a:xfrm>
            <a:off x="6698414" y="2646197"/>
            <a:ext cx="1959284" cy="2957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81000" y="6238430"/>
            <a:ext cx="6629400" cy="400110"/>
          </a:xfrm>
          <a:prstGeom prst="rect">
            <a:avLst/>
          </a:prstGeom>
          <a:noFill/>
        </p:spPr>
        <p:txBody>
          <a:bodyPr wrap="square" numCol="1" rtlCol="0">
            <a:spAutoFit/>
          </a:bodyPr>
          <a:lstStyle/>
          <a:p>
            <a:pPr algn="ctr"/>
            <a:r>
              <a:rPr lang="en-US" sz="2000" b="1" dirty="0" smtClean="0">
                <a:latin typeface="Century Gothic" panose="020B0502020202020204" pitchFamily="34" charset="0"/>
                <a:hlinkClick r:id="rId8"/>
              </a:rPr>
              <a:t>www.wisaltwise.com</a:t>
            </a:r>
            <a:endParaRPr lang="en-US" sz="2000" b="1" dirty="0">
              <a:latin typeface="Century Gothic" panose="020B0502020202020204" pitchFamily="34" charset="0"/>
            </a:endParaRPr>
          </a:p>
        </p:txBody>
      </p:sp>
    </p:spTree>
    <p:extLst>
      <p:ext uri="{BB962C8B-B14F-4D97-AF65-F5344CB8AC3E}">
        <p14:creationId xmlns:p14="http://schemas.microsoft.com/office/powerpoint/2010/main" val="1720060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2" descr="Image result for storm drain art"/>
          <p:cNvSpPr>
            <a:spLocks noChangeAspect="1" noChangeArrowheads="1"/>
          </p:cNvSpPr>
          <p:nvPr/>
        </p:nvSpPr>
        <p:spPr>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14" descr="Image result for storm drain art"/>
          <p:cNvSpPr>
            <a:spLocks noChangeAspect="1" noChangeArrowheads="1"/>
          </p:cNvSpPr>
          <p:nvPr/>
        </p:nvSpPr>
        <p:spPr>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16" descr="Artist Julie Koch is shown here creating her storm drain art on Battle Ground’s Main Street. Photo courtesy of city of Battle Ground."/>
          <p:cNvSpPr>
            <a:spLocks noChangeAspect="1" noChangeArrowheads="1"/>
          </p:cNvSpPr>
          <p:nvPr/>
        </p:nvSpPr>
        <p:spPr>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8" descr="Artist Julie Koch is shown here creating her storm drain art on Battle Ground’s Main Street. Photo courtesy of city of Battle Ground."/>
          <p:cNvSpPr>
            <a:spLocks noChangeAspect="1" noChangeArrowheads="1"/>
          </p:cNvSpPr>
          <p:nvPr/>
        </p:nvSpPr>
        <p:spPr>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10" name="Straight Connector 9"/>
          <p:cNvCxnSpPr/>
          <p:nvPr/>
        </p:nvCxnSpPr>
        <p:spPr>
          <a:xfrm>
            <a:off x="0" y="685800"/>
            <a:ext cx="9144000" cy="0"/>
          </a:xfrm>
          <a:prstGeom prst="line">
            <a:avLst/>
          </a:prstGeom>
          <a:ln w="76200">
            <a:solidFill>
              <a:srgbClr val="03B4C9"/>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7200" y="5628830"/>
            <a:ext cx="1066800" cy="1219200"/>
          </a:xfrm>
          <a:prstGeom prst="rect">
            <a:avLst/>
          </a:prstGeom>
        </p:spPr>
      </p:pic>
      <p:sp>
        <p:nvSpPr>
          <p:cNvPr id="6" name="TextBox 5"/>
          <p:cNvSpPr txBox="1"/>
          <p:nvPr/>
        </p:nvSpPr>
        <p:spPr>
          <a:xfrm>
            <a:off x="2078945" y="58821"/>
            <a:ext cx="5638800" cy="507831"/>
          </a:xfrm>
          <a:prstGeom prst="rect">
            <a:avLst/>
          </a:prstGeom>
          <a:noFill/>
        </p:spPr>
        <p:txBody>
          <a:bodyPr wrap="square" numCol="1" rtlCol="0">
            <a:spAutoFit/>
          </a:bodyPr>
          <a:lstStyle/>
          <a:p>
            <a:pPr algn="ctr"/>
            <a:r>
              <a:rPr lang="en-US" sz="2700" b="1" dirty="0" smtClean="0"/>
              <a:t>Educate and spread the word!</a:t>
            </a:r>
            <a:endParaRPr lang="en-US" sz="2700" b="1" dirty="0"/>
          </a:p>
        </p:txBody>
      </p:sp>
      <p:sp>
        <p:nvSpPr>
          <p:cNvPr id="12" name="Rectangle 11"/>
          <p:cNvSpPr/>
          <p:nvPr/>
        </p:nvSpPr>
        <p:spPr>
          <a:xfrm>
            <a:off x="2819400" y="6238520"/>
            <a:ext cx="3048000" cy="369332"/>
          </a:xfrm>
          <a:prstGeom prst="rect">
            <a:avLst/>
          </a:prstGeom>
          <a:solidFill>
            <a:schemeClr val="bg1"/>
          </a:solidFill>
        </p:spPr>
        <p:txBody>
          <a:bodyPr wrap="square" numCol="1">
            <a:spAutoFit/>
          </a:bodyPr>
          <a:lstStyle/>
          <a:p>
            <a:r>
              <a:rPr lang="en-US" b="1" dirty="0"/>
              <a:t> </a:t>
            </a:r>
            <a:r>
              <a:rPr lang="en-US" b="1" dirty="0" smtClean="0">
                <a:hlinkClick r:id="rId4"/>
              </a:rPr>
              <a:t>Storm Drain Mural Map Tour</a:t>
            </a:r>
            <a:endParaRPr lang="en-US" b="1" dirty="0"/>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8589" y="3828684"/>
            <a:ext cx="3022599" cy="2266950"/>
          </a:xfrm>
          <a:prstGeom prst="rect">
            <a:avLst/>
          </a:prstGeom>
        </p:spPr>
      </p:pic>
      <p:pic>
        <p:nvPicPr>
          <p:cNvPr id="1026" name="Picture 2" descr="H:\WRE\Programs\MAMSWaP\MAMSWAP 2015 on\Campaigns\storm drain art\2018 Storm Drain Murals\Mural Painting Photos\Sherman MS\101_610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0375" y="931419"/>
            <a:ext cx="3637239" cy="27279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WRE\Programs\MAMSWaP\MAMSWAP 2015 on\Campaigns\storm drain art\2018 Storm Drain Murals\Mural Painting Photos\Zoo\Corrected Spanish Text.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5175" y="3959137"/>
            <a:ext cx="3225800" cy="20060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WRE\Programs\MAMSWaP\MAMSWAP 2015 on\Campaigns\storm drain art\2018 Storm Drain Murals\Mural Painting Photos\Sherman MS\Sherman Middle School.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85645" y="916589"/>
            <a:ext cx="3013127" cy="2739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2592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76803"/>
            <a:ext cx="9144000" cy="5562600"/>
          </a:xfrm>
        </p:spPr>
        <p:txBody>
          <a:bodyPr numCol="1">
            <a:normAutofit/>
          </a:bodyPr>
          <a:lstStyle/>
          <a:p>
            <a:pPr marL="0" indent="0" algn="ctr">
              <a:buNone/>
            </a:pPr>
            <a:endParaRPr lang="en-US" sz="2000" b="1" dirty="0" smtClean="0">
              <a:latin typeface="Century Gothic" panose="020B0502020202020204" pitchFamily="34" charset="0"/>
            </a:endParaRPr>
          </a:p>
          <a:p>
            <a:pPr marL="0" indent="0" algn="ctr">
              <a:spcBef>
                <a:spcPts val="0"/>
              </a:spcBef>
              <a:buNone/>
            </a:pPr>
            <a:r>
              <a:rPr lang="en-US" sz="2500" dirty="0" smtClean="0">
                <a:latin typeface="Century Gothic" panose="020B0502020202020204" pitchFamily="34" charset="0"/>
              </a:rPr>
              <a:t>Your Name</a:t>
            </a:r>
          </a:p>
          <a:p>
            <a:pPr marL="0" indent="0" algn="ctr">
              <a:spcBef>
                <a:spcPts val="0"/>
              </a:spcBef>
              <a:buNone/>
            </a:pPr>
            <a:r>
              <a:rPr lang="en-US" sz="2500" dirty="0" smtClean="0">
                <a:latin typeface="Century Gothic" panose="020B0502020202020204" pitchFamily="34" charset="0"/>
              </a:rPr>
              <a:t>Your Contact Information</a:t>
            </a:r>
            <a:endParaRPr lang="en-US" sz="2500" dirty="0" smtClean="0">
              <a:latin typeface="Century Gothic" panose="020B0502020202020204" pitchFamily="34" charset="0"/>
            </a:endParaRPr>
          </a:p>
          <a:p>
            <a:pPr marL="0" indent="0" algn="ctr">
              <a:spcBef>
                <a:spcPts val="0"/>
              </a:spcBef>
              <a:buNone/>
            </a:pPr>
            <a:endParaRPr lang="en-US" sz="2500" dirty="0">
              <a:latin typeface="Century Gothic" panose="020B0502020202020204" pitchFamily="34" charset="0"/>
            </a:endParaRPr>
          </a:p>
          <a:p>
            <a:pPr marL="0" indent="0" algn="ctr">
              <a:spcBef>
                <a:spcPts val="0"/>
              </a:spcBef>
              <a:buNone/>
            </a:pPr>
            <a:endParaRPr lang="en-US" sz="2500" dirty="0" smtClean="0">
              <a:latin typeface="Century Gothic" panose="020B0502020202020204" pitchFamily="34" charset="0"/>
              <a:hlinkClick r:id="rId3"/>
            </a:endParaRPr>
          </a:p>
          <a:p>
            <a:pPr marL="0" indent="0" algn="ctr">
              <a:spcBef>
                <a:spcPts val="0"/>
              </a:spcBef>
              <a:buNone/>
            </a:pPr>
            <a:r>
              <a:rPr lang="en-US" sz="2500" b="1" dirty="0" smtClean="0">
                <a:latin typeface="Century Gothic" panose="020B0502020202020204" pitchFamily="34" charset="0"/>
                <a:hlinkClick r:id="rId3"/>
              </a:rPr>
              <a:t>www.ripple-effects.com</a:t>
            </a:r>
            <a:endParaRPr lang="en-US" sz="2500" b="1" dirty="0" smtClean="0">
              <a:latin typeface="Century Gothic" panose="020B0502020202020204" pitchFamily="34" charset="0"/>
            </a:endParaRPr>
          </a:p>
          <a:p>
            <a:pPr marL="0" indent="0" algn="ctr">
              <a:spcBef>
                <a:spcPts val="0"/>
              </a:spcBef>
              <a:buNone/>
            </a:pPr>
            <a:endParaRPr lang="en-US" sz="2500" dirty="0" smtClean="0"/>
          </a:p>
          <a:p>
            <a:pPr marL="0" indent="0" algn="ctr">
              <a:buNone/>
            </a:pPr>
            <a:endParaRPr lang="en-US" dirty="0" smtClean="0"/>
          </a:p>
          <a:p>
            <a:pPr marL="0" indent="0" algn="ctr">
              <a:buNone/>
            </a:pPr>
            <a:endParaRPr lang="en-US" dirty="0"/>
          </a:p>
        </p:txBody>
      </p:sp>
      <p:sp>
        <p:nvSpPr>
          <p:cNvPr id="5" name="Rectangle 4"/>
          <p:cNvSpPr/>
          <p:nvPr/>
        </p:nvSpPr>
        <p:spPr>
          <a:xfrm>
            <a:off x="0" y="826166"/>
            <a:ext cx="9144000" cy="101156"/>
          </a:xfrm>
          <a:prstGeom prst="rect">
            <a:avLst/>
          </a:prstGeom>
          <a:solidFill>
            <a:srgbClr val="03B4C9"/>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3851" y="5476431"/>
            <a:ext cx="1200149" cy="1371599"/>
          </a:xfrm>
          <a:prstGeom prst="rect">
            <a:avLst/>
          </a:prstGeom>
        </p:spPr>
      </p:pic>
      <p:sp>
        <p:nvSpPr>
          <p:cNvPr id="7" name="TextBox 6"/>
          <p:cNvSpPr txBox="1"/>
          <p:nvPr/>
        </p:nvSpPr>
        <p:spPr>
          <a:xfrm>
            <a:off x="787400" y="228600"/>
            <a:ext cx="7781925" cy="523220"/>
          </a:xfrm>
          <a:prstGeom prst="rect">
            <a:avLst/>
          </a:prstGeom>
          <a:noFill/>
        </p:spPr>
        <p:txBody>
          <a:bodyPr wrap="square" numCol="1" rtlCol="0">
            <a:spAutoFit/>
          </a:bodyPr>
          <a:lstStyle/>
          <a:p>
            <a:pPr algn="ctr"/>
            <a:r>
              <a:rPr lang="en-US" sz="2800" b="1" dirty="0">
                <a:latin typeface="Century Gothic" panose="020B0502020202020204" pitchFamily="34" charset="0"/>
              </a:rPr>
              <a:t>Questions?</a:t>
            </a:r>
          </a:p>
        </p:txBody>
      </p:sp>
    </p:spTree>
    <p:extLst>
      <p:ext uri="{BB962C8B-B14F-4D97-AF65-F5344CB8AC3E}">
        <p14:creationId xmlns:p14="http://schemas.microsoft.com/office/powerpoint/2010/main" val="38717147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94784" y="71735"/>
            <a:ext cx="2124299" cy="507831"/>
          </a:xfrm>
          <a:prstGeom prst="rect">
            <a:avLst/>
          </a:prstGeom>
        </p:spPr>
        <p:txBody>
          <a:bodyPr wrap="none" numCol="1">
            <a:spAutoFit/>
          </a:bodyPr>
          <a:lstStyle/>
          <a:p>
            <a:r>
              <a:rPr lang="en-US" sz="2700" b="1" dirty="0" smtClean="0">
                <a:latin typeface="Century Gothic" panose="020B0502020202020204" pitchFamily="34" charset="0"/>
              </a:rPr>
              <a:t>Watersheds</a:t>
            </a:r>
            <a:endParaRPr lang="en-US" sz="2700" b="1" dirty="0">
              <a:latin typeface="Century Gothic" panose="020B0502020202020204" pitchFamily="34" charset="0"/>
            </a:endParaRPr>
          </a:p>
        </p:txBody>
      </p:sp>
      <p:pic>
        <p:nvPicPr>
          <p:cNvPr id="4" name="Picture 8" descr="https://www.teachengineering.org/collection/cub_/lessons/cub_watershed/cub_watershed_lesson01_figur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981200" y="2667000"/>
            <a:ext cx="5357982" cy="40442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a:spLocks noChangeArrowheads="1"/>
          </p:cNvSpPr>
          <p:nvPr/>
        </p:nvSpPr>
        <p:spPr>
          <a:xfrm>
            <a:off x="2690982" y="2743201"/>
            <a:ext cx="3581400" cy="707458"/>
          </a:xfrm>
          <a:prstGeom prst="rect">
            <a:avLst/>
          </a:prstGeom>
          <a:solidFill>
            <a:srgbClr val="AEBDFE"/>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dirty="0"/>
          </a:p>
        </p:txBody>
      </p:sp>
      <p:sp>
        <p:nvSpPr>
          <p:cNvPr id="6" name="Rectangle 5"/>
          <p:cNvSpPr/>
          <p:nvPr/>
        </p:nvSpPr>
        <p:spPr>
          <a:xfrm>
            <a:off x="609600" y="944940"/>
            <a:ext cx="8153400" cy="1569660"/>
          </a:xfrm>
          <a:prstGeom prst="rect">
            <a:avLst/>
          </a:prstGeom>
        </p:spPr>
        <p:txBody>
          <a:bodyPr wrap="square" numCol="1">
            <a:spAutoFit/>
          </a:bodyPr>
          <a:lstStyle/>
          <a:p>
            <a:r>
              <a:rPr lang="en-US" sz="3200" dirty="0" smtClean="0">
                <a:latin typeface="Century Gothic" panose="020B0502020202020204" pitchFamily="34" charset="0"/>
              </a:rPr>
              <a:t>A </a:t>
            </a:r>
            <a:r>
              <a:rPr lang="en-US" sz="3200" b="1" dirty="0" smtClean="0">
                <a:solidFill>
                  <a:srgbClr val="00B0F0"/>
                </a:solidFill>
                <a:latin typeface="Century Gothic" panose="020B0502020202020204" pitchFamily="34" charset="0"/>
              </a:rPr>
              <a:t>watershed</a:t>
            </a:r>
            <a:r>
              <a:rPr lang="en-US" sz="3200" dirty="0" smtClean="0">
                <a:latin typeface="Century Gothic" panose="020B0502020202020204" pitchFamily="34" charset="0"/>
              </a:rPr>
              <a:t> </a:t>
            </a:r>
            <a:r>
              <a:rPr lang="en-US" sz="3200" dirty="0">
                <a:latin typeface="Century Gothic" panose="020B0502020202020204" pitchFamily="34" charset="0"/>
              </a:rPr>
              <a:t>is an area of land that catches precipitation and drains into a particular water body.  </a:t>
            </a:r>
            <a:endParaRPr lang="en-US" dirty="0">
              <a:latin typeface="Century Gothic" panose="020B0502020202020204" pitchFamily="34" charset="0"/>
            </a:endParaRPr>
          </a:p>
        </p:txBody>
      </p:sp>
      <p:cxnSp>
        <p:nvCxnSpPr>
          <p:cNvPr id="7" name="Straight Connector 6"/>
          <p:cNvCxnSpPr/>
          <p:nvPr/>
        </p:nvCxnSpPr>
        <p:spPr>
          <a:xfrm>
            <a:off x="0" y="579566"/>
            <a:ext cx="9144000" cy="0"/>
          </a:xfrm>
          <a:prstGeom prst="line">
            <a:avLst/>
          </a:prstGeom>
          <a:ln w="76200">
            <a:solidFill>
              <a:srgbClr val="03B4C9"/>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3851" y="5476431"/>
            <a:ext cx="1200149" cy="1371599"/>
          </a:xfrm>
          <a:prstGeom prst="rect">
            <a:avLst/>
          </a:prstGeom>
        </p:spPr>
      </p:pic>
    </p:spTree>
    <p:extLst>
      <p:ext uri="{BB962C8B-B14F-4D97-AF65-F5344CB8AC3E}">
        <p14:creationId xmlns:p14="http://schemas.microsoft.com/office/powerpoint/2010/main" val="4218002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stormwater cartoon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3124200" y="990600"/>
            <a:ext cx="2373664" cy="56499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9143" y="1143000"/>
            <a:ext cx="2362200" cy="3170099"/>
          </a:xfrm>
          <a:prstGeom prst="rect">
            <a:avLst/>
          </a:prstGeom>
          <a:noFill/>
        </p:spPr>
        <p:txBody>
          <a:bodyPr wrap="square" numCol="1" rtlCol="0">
            <a:spAutoFit/>
          </a:bodyPr>
          <a:lstStyle/>
          <a:p>
            <a:r>
              <a:rPr lang="en-US" sz="2500" b="1" dirty="0" smtClean="0">
                <a:latin typeface="Century Gothic" panose="020B0502020202020204" pitchFamily="34" charset="0"/>
              </a:rPr>
              <a:t>Rain that runs off our lawns, roofs, pavement is called </a:t>
            </a:r>
            <a:r>
              <a:rPr lang="en-US" sz="2500" b="1" dirty="0" err="1" smtClean="0">
                <a:solidFill>
                  <a:srgbClr val="00B0F0"/>
                </a:solidFill>
                <a:latin typeface="Century Gothic" panose="020B0502020202020204" pitchFamily="34" charset="0"/>
              </a:rPr>
              <a:t>Stormwater</a:t>
            </a:r>
            <a:r>
              <a:rPr lang="en-US" sz="2500" b="1" dirty="0" smtClean="0">
                <a:solidFill>
                  <a:srgbClr val="00B0F0"/>
                </a:solidFill>
                <a:latin typeface="Century Gothic" panose="020B0502020202020204" pitchFamily="34" charset="0"/>
              </a:rPr>
              <a:t> runoff</a:t>
            </a:r>
            <a:r>
              <a:rPr lang="en-US" sz="2500" b="1" dirty="0" smtClean="0">
                <a:latin typeface="Century Gothic" panose="020B0502020202020204" pitchFamily="34" charset="0"/>
              </a:rPr>
              <a:t>.</a:t>
            </a:r>
          </a:p>
          <a:p>
            <a:endParaRPr lang="en-US" sz="2500" b="1" dirty="0">
              <a:latin typeface="Century Gothic" panose="020B0502020202020204" pitchFamily="34" charset="0"/>
            </a:endParaRPr>
          </a:p>
        </p:txBody>
      </p:sp>
      <p:sp>
        <p:nvSpPr>
          <p:cNvPr id="3" name="TextBox 2"/>
          <p:cNvSpPr txBox="1"/>
          <p:nvPr/>
        </p:nvSpPr>
        <p:spPr>
          <a:xfrm>
            <a:off x="6257925" y="3091992"/>
            <a:ext cx="2286000" cy="3170099"/>
          </a:xfrm>
          <a:prstGeom prst="rect">
            <a:avLst/>
          </a:prstGeom>
          <a:noFill/>
        </p:spPr>
        <p:txBody>
          <a:bodyPr wrap="square" numCol="1" rtlCol="0">
            <a:spAutoFit/>
          </a:bodyPr>
          <a:lstStyle/>
          <a:p>
            <a:r>
              <a:rPr lang="en-US" sz="2500" b="1" dirty="0" smtClean="0">
                <a:solidFill>
                  <a:srgbClr val="00B0F0"/>
                </a:solidFill>
                <a:latin typeface="Century Gothic" panose="020B0502020202020204" pitchFamily="34" charset="0"/>
              </a:rPr>
              <a:t>Runoff</a:t>
            </a:r>
            <a:r>
              <a:rPr lang="en-US" sz="2500" b="1" dirty="0" smtClean="0">
                <a:latin typeface="Century Gothic" panose="020B0502020202020204" pitchFamily="34" charset="0"/>
              </a:rPr>
              <a:t> </a:t>
            </a:r>
            <a:r>
              <a:rPr lang="en-US" sz="2500" b="1" dirty="0">
                <a:latin typeface="Century Gothic" panose="020B0502020202020204" pitchFamily="34" charset="0"/>
              </a:rPr>
              <a:t>enters our storm </a:t>
            </a:r>
            <a:r>
              <a:rPr lang="en-US" sz="2500" b="1" dirty="0" smtClean="0">
                <a:latin typeface="Century Gothic" panose="020B0502020202020204" pitchFamily="34" charset="0"/>
              </a:rPr>
              <a:t>drains is NOT treated </a:t>
            </a:r>
            <a:r>
              <a:rPr lang="en-US" sz="2500" b="1" dirty="0">
                <a:latin typeface="Century Gothic" panose="020B0502020202020204" pitchFamily="34" charset="0"/>
              </a:rPr>
              <a:t>and ends up in our lakes, rivers and streams. </a:t>
            </a:r>
          </a:p>
        </p:txBody>
      </p:sp>
      <p:pic>
        <p:nvPicPr>
          <p:cNvPr id="1026" name="Picture 2" descr="Image result for storm drain w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6243637" y="1143000"/>
            <a:ext cx="2600325" cy="1752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43851" y="5476431"/>
            <a:ext cx="1200149" cy="1371599"/>
          </a:xfrm>
          <a:prstGeom prst="rect">
            <a:avLst/>
          </a:prstGeom>
        </p:spPr>
      </p:pic>
      <p:cxnSp>
        <p:nvCxnSpPr>
          <p:cNvPr id="9" name="Straight Connector 8"/>
          <p:cNvCxnSpPr/>
          <p:nvPr/>
        </p:nvCxnSpPr>
        <p:spPr>
          <a:xfrm>
            <a:off x="0" y="685800"/>
            <a:ext cx="9144000" cy="0"/>
          </a:xfrm>
          <a:prstGeom prst="line">
            <a:avLst/>
          </a:prstGeom>
          <a:ln w="76200">
            <a:solidFill>
              <a:srgbClr val="03B4C9"/>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6199" y="79046"/>
            <a:ext cx="7467600" cy="507831"/>
          </a:xfrm>
          <a:prstGeom prst="rect">
            <a:avLst/>
          </a:prstGeom>
          <a:noFill/>
        </p:spPr>
        <p:txBody>
          <a:bodyPr wrap="square" numCol="1" rtlCol="0">
            <a:spAutoFit/>
          </a:bodyPr>
          <a:lstStyle/>
          <a:p>
            <a:r>
              <a:rPr lang="en-US" sz="2700" b="1" dirty="0" err="1" smtClean="0">
                <a:latin typeface="Century Gothic" panose="020B0502020202020204" pitchFamily="34" charset="0"/>
              </a:rPr>
              <a:t>Stormwater</a:t>
            </a:r>
            <a:endParaRPr lang="en-US" sz="2700" b="1" dirty="0">
              <a:latin typeface="Century Gothic" panose="020B0502020202020204" pitchFamily="34" charset="0"/>
            </a:endParaRPr>
          </a:p>
        </p:txBody>
      </p:sp>
    </p:spTree>
    <p:extLst>
      <p:ext uri="{BB962C8B-B14F-4D97-AF65-F5344CB8AC3E}">
        <p14:creationId xmlns:p14="http://schemas.microsoft.com/office/powerpoint/2010/main" val="30959475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4784" y="71735"/>
            <a:ext cx="3970959" cy="507831"/>
          </a:xfrm>
          <a:prstGeom prst="rect">
            <a:avLst/>
          </a:prstGeom>
        </p:spPr>
        <p:txBody>
          <a:bodyPr wrap="none" numCol="1">
            <a:spAutoFit/>
          </a:bodyPr>
          <a:lstStyle/>
          <a:p>
            <a:r>
              <a:rPr lang="en-US" sz="2700" b="1" dirty="0" smtClean="0">
                <a:latin typeface="Century Gothic" panose="020B0502020202020204" pitchFamily="34" charset="0"/>
              </a:rPr>
              <a:t>Changing </a:t>
            </a:r>
            <a:r>
              <a:rPr lang="en-US" sz="2700" b="1" dirty="0">
                <a:latin typeface="Century Gothic" panose="020B0502020202020204" pitchFamily="34" charset="0"/>
              </a:rPr>
              <a:t>Landscapes</a:t>
            </a:r>
          </a:p>
        </p:txBody>
      </p:sp>
      <p:pic>
        <p:nvPicPr>
          <p:cNvPr id="1030" name="Picture 6" descr="http://68.media.tumblr.com/bad67a0877076b8e7e90ec938b4a1ebb/tumblr_mt3ecgl8cu1sx9zdwo1_12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57201" y="762000"/>
            <a:ext cx="7486650" cy="5358865"/>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3"/>
          <p:cNvSpPr txBox="1">
            <a:spLocks noChangeArrowheads="1"/>
          </p:cNvSpPr>
          <p:nvPr/>
        </p:nvSpPr>
        <p:spPr>
          <a:xfrm>
            <a:off x="457201" y="6248400"/>
            <a:ext cx="2800816" cy="283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lvl="0" fontAlgn="base">
              <a:spcBef>
                <a:spcPct val="0"/>
              </a:spcBef>
              <a:spcAft>
                <a:spcPct val="0"/>
              </a:spcAft>
            </a:pPr>
            <a:r>
              <a:rPr lang="en-US" sz="1000" i="1" dirty="0">
                <a:solidFill>
                  <a:srgbClr val="116083"/>
                </a:solidFill>
                <a:latin typeface="Century Gothic" pitchFamily="34" charset="0"/>
                <a:cs typeface="Arial" pitchFamily="34" charset="0"/>
              </a:rPr>
              <a:t>http://urbangeographies.tumblr.com/</a:t>
            </a:r>
          </a:p>
        </p:txBody>
      </p:sp>
      <p:cxnSp>
        <p:nvCxnSpPr>
          <p:cNvPr id="6" name="Straight Connector 5"/>
          <p:cNvCxnSpPr/>
          <p:nvPr/>
        </p:nvCxnSpPr>
        <p:spPr>
          <a:xfrm>
            <a:off x="0" y="685800"/>
            <a:ext cx="9144000" cy="0"/>
          </a:xfrm>
          <a:prstGeom prst="line">
            <a:avLst/>
          </a:prstGeom>
          <a:ln w="76200">
            <a:solidFill>
              <a:srgbClr val="03B4C9"/>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3851" y="5476431"/>
            <a:ext cx="1200149" cy="1371599"/>
          </a:xfrm>
          <a:prstGeom prst="rect">
            <a:avLst/>
          </a:prstGeom>
        </p:spPr>
      </p:pic>
    </p:spTree>
    <p:extLst>
      <p:ext uri="{BB962C8B-B14F-4D97-AF65-F5344CB8AC3E}">
        <p14:creationId xmlns:p14="http://schemas.microsoft.com/office/powerpoint/2010/main" val="14549331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OLW\Community Engagement\Volunteerism\Native Plant Growing Program\RG and Native plants\Rainscaping Iowa\IaH_RCD3_1.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1066800" y="1828800"/>
            <a:ext cx="6685489" cy="448435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4784" y="71735"/>
            <a:ext cx="3970959" cy="507831"/>
          </a:xfrm>
          <a:prstGeom prst="rect">
            <a:avLst/>
          </a:prstGeom>
        </p:spPr>
        <p:txBody>
          <a:bodyPr wrap="none" numCol="1">
            <a:spAutoFit/>
          </a:bodyPr>
          <a:lstStyle/>
          <a:p>
            <a:r>
              <a:rPr lang="en-US" sz="2700" b="1" dirty="0" smtClean="0">
                <a:latin typeface="Century Gothic" panose="020B0502020202020204" pitchFamily="34" charset="0"/>
              </a:rPr>
              <a:t>Changing Landscapes</a:t>
            </a:r>
            <a:endParaRPr lang="en-US" sz="2700" b="1" dirty="0">
              <a:latin typeface="Century Gothic" panose="020B0502020202020204" pitchFamily="34" charset="0"/>
            </a:endParaRPr>
          </a:p>
        </p:txBody>
      </p:sp>
      <p:sp>
        <p:nvSpPr>
          <p:cNvPr id="6" name="Rectangle 10"/>
          <p:cNvSpPr txBox="1">
            <a:spLocks noChangeArrowheads="1"/>
          </p:cNvSpPr>
          <p:nvPr/>
        </p:nvSpPr>
        <p:spPr>
          <a:xfrm>
            <a:off x="531813" y="841375"/>
            <a:ext cx="8229600" cy="1139825"/>
          </a:xfrm>
          <a:prstGeom prst="rect">
            <a:avLst/>
          </a:prstGeom>
        </p:spPr>
        <p:txBody>
          <a:bodyPr numCol="1">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3200" dirty="0" smtClean="0">
                <a:latin typeface="Century Gothic" panose="020B0502020202020204" pitchFamily="34" charset="0"/>
              </a:rPr>
              <a:t>In natural systems much of the rain that falls...</a:t>
            </a:r>
            <a:endParaRPr lang="en-US" sz="3200" dirty="0">
              <a:latin typeface="Century Gothic" panose="020B0502020202020204" pitchFamily="34" charset="0"/>
            </a:endParaRPr>
          </a:p>
        </p:txBody>
      </p:sp>
      <p:pic>
        <p:nvPicPr>
          <p:cNvPr id="12295" name="Picture 7" descr="\\fs\profiles$\ses3\xenapp\b02\Desktop\g_rain_1200.gif"/>
          <p:cNvPicPr>
            <a:picLocks noChangeAspect="1" noChangeArrowheads="1" noCrop="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a:xfrm>
            <a:off x="1142999" y="1828800"/>
            <a:ext cx="6533089" cy="205739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1"/>
          <p:cNvSpPr>
            <a:spLocks noChangeArrowheads="1"/>
          </p:cNvSpPr>
          <p:nvPr/>
        </p:nvSpPr>
        <p:spPr>
          <a:xfrm>
            <a:off x="1600200" y="5705030"/>
            <a:ext cx="58007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numCol="1" anchor="ctr"/>
          <a:lstStyle>
            <a:lvl1pPr algn="ctr">
              <a:defRPr sz="4400">
                <a:solidFill>
                  <a:schemeClr val="tx2"/>
                </a:solidFill>
                <a:effectLst>
                  <a:outerShdw blurRad="38100" dist="38100" dir="2700000" algn="tl">
                    <a:srgbClr val="000000"/>
                  </a:outerShdw>
                </a:effectLst>
                <a:latin typeface="Arial" charset="0"/>
              </a:defRPr>
            </a:lvl1pPr>
            <a:lvl2pPr algn="ctr">
              <a:defRPr sz="4400">
                <a:solidFill>
                  <a:schemeClr val="tx2"/>
                </a:solidFill>
                <a:effectLst>
                  <a:outerShdw blurRad="38100" dist="38100" dir="2700000" algn="tl">
                    <a:srgbClr val="000000"/>
                  </a:outerShdw>
                </a:effectLst>
                <a:latin typeface="Arial" charset="0"/>
              </a:defRPr>
            </a:lvl2pPr>
            <a:lvl3pPr algn="ctr">
              <a:defRPr sz="4400">
                <a:solidFill>
                  <a:schemeClr val="tx2"/>
                </a:solidFill>
                <a:effectLst>
                  <a:outerShdw blurRad="38100" dist="38100" dir="2700000" algn="tl">
                    <a:srgbClr val="000000"/>
                  </a:outerShdw>
                </a:effectLst>
                <a:latin typeface="Arial" charset="0"/>
              </a:defRPr>
            </a:lvl3pPr>
            <a:lvl4pPr algn="ctr">
              <a:defRPr sz="4400">
                <a:solidFill>
                  <a:schemeClr val="tx2"/>
                </a:solidFill>
                <a:effectLst>
                  <a:outerShdw blurRad="38100" dist="38100" dir="2700000" algn="tl">
                    <a:srgbClr val="000000"/>
                  </a:outerShdw>
                </a:effectLst>
                <a:latin typeface="Arial" charset="0"/>
              </a:defRPr>
            </a:lvl4pPr>
            <a:lvl5pPr algn="ctr">
              <a:defRPr sz="4400">
                <a:solidFill>
                  <a:schemeClr val="tx2"/>
                </a:solidFill>
                <a:effectLst>
                  <a:outerShdw blurRad="38100" dist="38100" dir="2700000" algn="tl">
                    <a:srgbClr val="000000"/>
                  </a:outerShdw>
                </a:effectLst>
                <a:latin typeface="Arial"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1" hangingPunct="1">
              <a:defRPr/>
            </a:pPr>
            <a:r>
              <a:rPr lang="en-US" sz="3200" dirty="0" smtClean="0">
                <a:solidFill>
                  <a:schemeClr val="tx1"/>
                </a:solidFill>
                <a:effectLst/>
                <a:latin typeface="Century Gothic" panose="020B0502020202020204" pitchFamily="34" charset="0"/>
              </a:rPr>
              <a:t>…soaks into the earth</a:t>
            </a:r>
          </a:p>
        </p:txBody>
      </p:sp>
      <p:pic>
        <p:nvPicPr>
          <p:cNvPr id="13314" name="Picture 2" descr="Image result for wavy arrow"/>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25563" b="25786"/>
          <a:stretch/>
        </p:blipFill>
        <p:spPr>
          <a:xfrm rot="5400000">
            <a:off x="1245869" y="4240532"/>
            <a:ext cx="1219200" cy="5105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wavy arrow"/>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25563" b="25786"/>
          <a:stretch/>
        </p:blipFill>
        <p:spPr>
          <a:xfrm rot="5400000">
            <a:off x="2495311" y="4240532"/>
            <a:ext cx="1219200" cy="5105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wavy arrow"/>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25563" b="25786"/>
          <a:stretch/>
        </p:blipFill>
        <p:spPr>
          <a:xfrm rot="5400000">
            <a:off x="3744753" y="4316731"/>
            <a:ext cx="1219200" cy="5105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wavy arrow"/>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25563" b="25786"/>
          <a:stretch/>
        </p:blipFill>
        <p:spPr>
          <a:xfrm rot="5400000">
            <a:off x="4994195" y="4316731"/>
            <a:ext cx="1219200" cy="5105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wavy arrow"/>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25563" b="25786"/>
          <a:stretch/>
        </p:blipFill>
        <p:spPr>
          <a:xfrm rot="5400000">
            <a:off x="6243636" y="4316731"/>
            <a:ext cx="1219200" cy="510537"/>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p:cNvCxnSpPr/>
          <p:nvPr/>
        </p:nvCxnSpPr>
        <p:spPr>
          <a:xfrm>
            <a:off x="0" y="685800"/>
            <a:ext cx="9144000" cy="0"/>
          </a:xfrm>
          <a:prstGeom prst="line">
            <a:avLst/>
          </a:prstGeom>
          <a:ln w="76200">
            <a:solidFill>
              <a:srgbClr val="03B4C9"/>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43851" y="5476431"/>
            <a:ext cx="1200149" cy="1371599"/>
          </a:xfrm>
          <a:prstGeom prst="rect">
            <a:avLst/>
          </a:prstGeom>
        </p:spPr>
      </p:pic>
    </p:spTree>
    <p:extLst>
      <p:ext uri="{BB962C8B-B14F-4D97-AF65-F5344CB8AC3E}">
        <p14:creationId xmlns:p14="http://schemas.microsoft.com/office/powerpoint/2010/main" val="38342531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4784" y="71735"/>
            <a:ext cx="3970959" cy="507831"/>
          </a:xfrm>
          <a:prstGeom prst="rect">
            <a:avLst/>
          </a:prstGeom>
        </p:spPr>
        <p:txBody>
          <a:bodyPr wrap="none" numCol="1">
            <a:spAutoFit/>
          </a:bodyPr>
          <a:lstStyle/>
          <a:p>
            <a:r>
              <a:rPr lang="en-US" sz="2700" b="1" dirty="0" smtClean="0">
                <a:latin typeface="Century Gothic" panose="020B0502020202020204" pitchFamily="34" charset="0"/>
              </a:rPr>
              <a:t>Changing </a:t>
            </a:r>
            <a:r>
              <a:rPr lang="en-US" sz="2700" b="1" dirty="0">
                <a:latin typeface="Century Gothic" panose="020B0502020202020204" pitchFamily="34" charset="0"/>
              </a:rPr>
              <a:t>Landscapes</a:t>
            </a:r>
          </a:p>
        </p:txBody>
      </p:sp>
      <p:pic>
        <p:nvPicPr>
          <p:cNvPr id="11" name="Picture 10" descr="rivercurve - s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735138" y="755650"/>
            <a:ext cx="6130925" cy="4594225"/>
          </a:xfrm>
          <a:prstGeom prst="rect">
            <a:avLst/>
          </a:prstGeom>
          <a:noFill/>
          <a:ln w="12700">
            <a:solidFill>
              <a:srgbClr val="000000"/>
            </a:solidFill>
            <a:miter lim="800000"/>
            <a:headEnd/>
            <a:tailEnd/>
          </a:ln>
          <a:effectLst>
            <a:outerShdw dist="35921" dir="2700000" algn="ctr" rotWithShape="0">
              <a:schemeClr val="bg2"/>
            </a:outerShdw>
          </a:effectLst>
        </p:spPr>
      </p:pic>
      <p:sp>
        <p:nvSpPr>
          <p:cNvPr id="12" name="Rectangle 9"/>
          <p:cNvSpPr>
            <a:spLocks noChangeArrowheads="1"/>
          </p:cNvSpPr>
          <p:nvPr/>
        </p:nvSpPr>
        <p:spPr>
          <a:xfrm>
            <a:off x="970190" y="5334227"/>
            <a:ext cx="69373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numCol="1" anchor="ctr"/>
          <a:lstStyle>
            <a:lvl1pPr algn="ctr">
              <a:defRPr sz="4400">
                <a:solidFill>
                  <a:schemeClr val="tx2"/>
                </a:solidFill>
                <a:effectLst>
                  <a:outerShdw blurRad="38100" dist="38100" dir="2700000" algn="tl">
                    <a:srgbClr val="000000"/>
                  </a:outerShdw>
                </a:effectLst>
                <a:latin typeface="Arial" charset="0"/>
              </a:defRPr>
            </a:lvl1pPr>
            <a:lvl2pPr algn="ctr">
              <a:defRPr sz="4400">
                <a:solidFill>
                  <a:schemeClr val="tx2"/>
                </a:solidFill>
                <a:effectLst>
                  <a:outerShdw blurRad="38100" dist="38100" dir="2700000" algn="tl">
                    <a:srgbClr val="000000"/>
                  </a:outerShdw>
                </a:effectLst>
                <a:latin typeface="Arial" charset="0"/>
              </a:defRPr>
            </a:lvl2pPr>
            <a:lvl3pPr algn="ctr">
              <a:defRPr sz="4400">
                <a:solidFill>
                  <a:schemeClr val="tx2"/>
                </a:solidFill>
                <a:effectLst>
                  <a:outerShdw blurRad="38100" dist="38100" dir="2700000" algn="tl">
                    <a:srgbClr val="000000"/>
                  </a:outerShdw>
                </a:effectLst>
                <a:latin typeface="Arial" charset="0"/>
              </a:defRPr>
            </a:lvl3pPr>
            <a:lvl4pPr algn="ctr">
              <a:defRPr sz="4400">
                <a:solidFill>
                  <a:schemeClr val="tx2"/>
                </a:solidFill>
                <a:effectLst>
                  <a:outerShdw blurRad="38100" dist="38100" dir="2700000" algn="tl">
                    <a:srgbClr val="000000"/>
                  </a:outerShdw>
                </a:effectLst>
                <a:latin typeface="Arial" charset="0"/>
              </a:defRPr>
            </a:lvl4pPr>
            <a:lvl5pPr algn="ctr">
              <a:defRPr sz="4400">
                <a:solidFill>
                  <a:schemeClr val="tx2"/>
                </a:solidFill>
                <a:effectLst>
                  <a:outerShdw blurRad="38100" dist="38100" dir="2700000" algn="tl">
                    <a:srgbClr val="000000"/>
                  </a:outerShdw>
                </a:effectLst>
                <a:latin typeface="Arial"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1" hangingPunct="1">
              <a:defRPr/>
            </a:pPr>
            <a:r>
              <a:rPr lang="en-US" sz="2700" dirty="0" smtClean="0">
                <a:solidFill>
                  <a:schemeClr val="tx1"/>
                </a:solidFill>
                <a:effectLst/>
                <a:latin typeface="Century Gothic" panose="020B0502020202020204" pitchFamily="34" charset="0"/>
              </a:rPr>
              <a:t>…where it flows from </a:t>
            </a:r>
            <a:r>
              <a:rPr lang="en-US" sz="2700" u="sng" dirty="0" smtClean="0">
                <a:solidFill>
                  <a:schemeClr val="tx1"/>
                </a:solidFill>
                <a:effectLst/>
                <a:latin typeface="Century Gothic" panose="020B0502020202020204" pitchFamily="34" charset="0"/>
              </a:rPr>
              <a:t>underground</a:t>
            </a:r>
            <a:r>
              <a:rPr lang="en-US" sz="2700" dirty="0" smtClean="0">
                <a:solidFill>
                  <a:schemeClr val="tx1"/>
                </a:solidFill>
                <a:effectLst/>
                <a:latin typeface="Century Gothic" panose="020B0502020202020204" pitchFamily="34" charset="0"/>
              </a:rPr>
              <a:t> into our natural waterways</a:t>
            </a:r>
            <a:endParaRPr lang="en-US" sz="2700" dirty="0" smtClean="0">
              <a:solidFill>
                <a:schemeClr val="bg1"/>
              </a:solidFill>
              <a:effectLst/>
              <a:latin typeface="Century Gothic" panose="020B0502020202020204" pitchFamily="34" charset="0"/>
            </a:endParaRPr>
          </a:p>
        </p:txBody>
      </p:sp>
      <p:cxnSp>
        <p:nvCxnSpPr>
          <p:cNvPr id="7" name="Straight Connector 6"/>
          <p:cNvCxnSpPr/>
          <p:nvPr/>
        </p:nvCxnSpPr>
        <p:spPr>
          <a:xfrm>
            <a:off x="0" y="579566"/>
            <a:ext cx="9144000" cy="0"/>
          </a:xfrm>
          <a:prstGeom prst="line">
            <a:avLst/>
          </a:prstGeom>
          <a:ln w="76200">
            <a:solidFill>
              <a:srgbClr val="03B4C9"/>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3851" y="5476431"/>
            <a:ext cx="1200149" cy="1371599"/>
          </a:xfrm>
          <a:prstGeom prst="rect">
            <a:avLst/>
          </a:prstGeom>
        </p:spPr>
      </p:pic>
    </p:spTree>
    <p:extLst>
      <p:ext uri="{BB962C8B-B14F-4D97-AF65-F5344CB8AC3E}">
        <p14:creationId xmlns:p14="http://schemas.microsoft.com/office/powerpoint/2010/main" val="37873620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4784" y="71735"/>
            <a:ext cx="5194051" cy="507831"/>
          </a:xfrm>
          <a:prstGeom prst="rect">
            <a:avLst/>
          </a:prstGeom>
        </p:spPr>
        <p:txBody>
          <a:bodyPr wrap="none" numCol="1">
            <a:spAutoFit/>
          </a:bodyPr>
          <a:lstStyle/>
          <a:p>
            <a:r>
              <a:rPr lang="en-US" sz="2700" b="1" dirty="0" smtClean="0">
                <a:latin typeface="Century Gothic" panose="020B0502020202020204" pitchFamily="34" charset="0"/>
              </a:rPr>
              <a:t>Changing Landscapes: Runoff</a:t>
            </a:r>
            <a:endParaRPr lang="en-US" sz="2700" b="1" dirty="0">
              <a:latin typeface="Century Gothic" panose="020B0502020202020204" pitchFamily="34" charset="0"/>
            </a:endParaRPr>
          </a:p>
        </p:txBody>
      </p:sp>
      <p:pic>
        <p:nvPicPr>
          <p:cNvPr id="4107" name="Picture 11" descr="http://greatlakesresilience.org/sites/default/files/casestudy_img_TwoHarbors_LandUseChangeAndSurfaceRunoff.jpg"/>
          <p:cNvPicPr>
            <a:picLocks noChangeAspect="1" noChangeArrowheads="1"/>
          </p:cNvPicPr>
          <p:nvPr/>
        </p:nvPicPr>
        <p:blipFill rotWithShape="1">
          <a:blip r:embed="rId3">
            <a:extLst>
              <a:ext uri="{28A0092B-C50C-407E-A947-70E740481C1C}">
                <a14:useLocalDpi xmlns:a14="http://schemas.microsoft.com/office/drawing/2010/main" val="0"/>
              </a:ext>
            </a:extLst>
          </a:blip>
          <a:srcRect t="4029" b="4296"/>
          <a:stretch/>
        </p:blipFill>
        <p:spPr>
          <a:xfrm>
            <a:off x="94784" y="762000"/>
            <a:ext cx="8211015" cy="5808649"/>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3"/>
          <p:cNvSpPr txBox="1">
            <a:spLocks noChangeArrowheads="1"/>
          </p:cNvSpPr>
          <p:nvPr/>
        </p:nvSpPr>
        <p:spPr>
          <a:xfrm>
            <a:off x="94784" y="6541294"/>
            <a:ext cx="2343616" cy="211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dirty="0" smtClean="0">
                <a:ln>
                  <a:noFill/>
                </a:ln>
                <a:solidFill>
                  <a:srgbClr val="116083"/>
                </a:solidFill>
                <a:effectLst/>
                <a:latin typeface="Century Gothic" pitchFamily="34" charset="0"/>
                <a:cs typeface="Arial" pitchFamily="34" charset="0"/>
              </a:rPr>
              <a:t>Image: greatlakesresilience.org</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2" name="Straight Connector 11"/>
          <p:cNvCxnSpPr/>
          <p:nvPr/>
        </p:nvCxnSpPr>
        <p:spPr>
          <a:xfrm>
            <a:off x="0" y="685800"/>
            <a:ext cx="9144000" cy="0"/>
          </a:xfrm>
          <a:prstGeom prst="line">
            <a:avLst/>
          </a:prstGeom>
          <a:ln w="76200">
            <a:solidFill>
              <a:srgbClr val="03B4C9"/>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3851" y="5476431"/>
            <a:ext cx="1200149" cy="1371599"/>
          </a:xfrm>
          <a:prstGeom prst="rect">
            <a:avLst/>
          </a:prstGeom>
        </p:spPr>
      </p:pic>
    </p:spTree>
    <p:extLst>
      <p:ext uri="{BB962C8B-B14F-4D97-AF65-F5344CB8AC3E}">
        <p14:creationId xmlns:p14="http://schemas.microsoft.com/office/powerpoint/2010/main" val="12737265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4784" y="71735"/>
            <a:ext cx="5194051" cy="507831"/>
          </a:xfrm>
          <a:prstGeom prst="rect">
            <a:avLst/>
          </a:prstGeom>
        </p:spPr>
        <p:txBody>
          <a:bodyPr wrap="none" numCol="1">
            <a:spAutoFit/>
          </a:bodyPr>
          <a:lstStyle/>
          <a:p>
            <a:r>
              <a:rPr lang="en-US" sz="2700" b="1" dirty="0" smtClean="0">
                <a:latin typeface="Century Gothic" panose="020B0502020202020204" pitchFamily="34" charset="0"/>
              </a:rPr>
              <a:t>Changing Landscapes: Runoff</a:t>
            </a:r>
            <a:endParaRPr lang="en-US" sz="2700" b="1" dirty="0">
              <a:latin typeface="Century Gothic" panose="020B0502020202020204" pitchFamily="34" charset="0"/>
            </a:endParaRPr>
          </a:p>
        </p:txBody>
      </p:sp>
      <p:pic>
        <p:nvPicPr>
          <p:cNvPr id="6" name="Picture 6" descr="parking lot runoff - r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74852" y="1676400"/>
            <a:ext cx="4187825" cy="2930525"/>
          </a:xfrm>
          <a:prstGeom prst="rect">
            <a:avLst/>
          </a:prstGeom>
          <a:noFill/>
          <a:ln w="12700">
            <a:solidFill>
              <a:srgbClr val="000000"/>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pic>
      <p:pic>
        <p:nvPicPr>
          <p:cNvPr id="7" name="Picture 9" descr="Stormdrain - DN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800600" y="2114673"/>
            <a:ext cx="4022725" cy="3013075"/>
          </a:xfrm>
          <a:prstGeom prst="rect">
            <a:avLst/>
          </a:prstGeom>
          <a:noFill/>
          <a:ln w="12700">
            <a:solidFill>
              <a:srgbClr val="000000"/>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pic>
      <p:sp>
        <p:nvSpPr>
          <p:cNvPr id="8" name="Rectangle 7"/>
          <p:cNvSpPr>
            <a:spLocks noChangeArrowheads="1"/>
          </p:cNvSpPr>
          <p:nvPr/>
        </p:nvSpPr>
        <p:spPr>
          <a:xfrm>
            <a:off x="88900" y="533400"/>
            <a:ext cx="91440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numCol="1" anchor="ctr"/>
          <a:lstStyle>
            <a:lvl1pPr algn="ctr">
              <a:defRPr sz="4400">
                <a:solidFill>
                  <a:schemeClr val="tx2"/>
                </a:solidFill>
                <a:effectLst>
                  <a:outerShdw blurRad="38100" dist="38100" dir="2700000" algn="tl">
                    <a:srgbClr val="000000"/>
                  </a:outerShdw>
                </a:effectLst>
                <a:latin typeface="Arial" charset="0"/>
              </a:defRPr>
            </a:lvl1pPr>
            <a:lvl2pPr algn="ctr">
              <a:defRPr sz="4400">
                <a:solidFill>
                  <a:schemeClr val="tx2"/>
                </a:solidFill>
                <a:effectLst>
                  <a:outerShdw blurRad="38100" dist="38100" dir="2700000" algn="tl">
                    <a:srgbClr val="000000"/>
                  </a:outerShdw>
                </a:effectLst>
                <a:latin typeface="Arial" charset="0"/>
              </a:defRPr>
            </a:lvl2pPr>
            <a:lvl3pPr algn="ctr">
              <a:defRPr sz="4400">
                <a:solidFill>
                  <a:schemeClr val="tx2"/>
                </a:solidFill>
                <a:effectLst>
                  <a:outerShdw blurRad="38100" dist="38100" dir="2700000" algn="tl">
                    <a:srgbClr val="000000"/>
                  </a:outerShdw>
                </a:effectLst>
                <a:latin typeface="Arial" charset="0"/>
              </a:defRPr>
            </a:lvl3pPr>
            <a:lvl4pPr algn="ctr">
              <a:defRPr sz="4400">
                <a:solidFill>
                  <a:schemeClr val="tx2"/>
                </a:solidFill>
                <a:effectLst>
                  <a:outerShdw blurRad="38100" dist="38100" dir="2700000" algn="tl">
                    <a:srgbClr val="000000"/>
                  </a:outerShdw>
                </a:effectLst>
                <a:latin typeface="Arial" charset="0"/>
              </a:defRPr>
            </a:lvl4pPr>
            <a:lvl5pPr algn="ctr">
              <a:defRPr sz="4400">
                <a:solidFill>
                  <a:schemeClr val="tx2"/>
                </a:solidFill>
                <a:effectLst>
                  <a:outerShdw blurRad="38100" dist="38100" dir="2700000" algn="tl">
                    <a:srgbClr val="000000"/>
                  </a:outerShdw>
                </a:effectLst>
                <a:latin typeface="Arial"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1" hangingPunct="1">
              <a:lnSpc>
                <a:spcPct val="92000"/>
              </a:lnSpc>
              <a:defRPr/>
            </a:pPr>
            <a:r>
              <a:rPr lang="en-US" sz="2700" dirty="0" smtClean="0">
                <a:solidFill>
                  <a:schemeClr val="tx1"/>
                </a:solidFill>
                <a:effectLst/>
                <a:latin typeface="Century Gothic" panose="020B0502020202020204" pitchFamily="34" charset="0"/>
              </a:rPr>
              <a:t>In more developed areas rain falls on our roadways, parking lots &amp; roofs</a:t>
            </a:r>
          </a:p>
        </p:txBody>
      </p:sp>
      <p:sp>
        <p:nvSpPr>
          <p:cNvPr id="9" name="TextBox 1"/>
          <p:cNvSpPr txBox="1">
            <a:spLocks noChangeArrowheads="1"/>
          </p:cNvSpPr>
          <p:nvPr/>
        </p:nvSpPr>
        <p:spPr>
          <a:xfrm>
            <a:off x="123813" y="5476431"/>
            <a:ext cx="7449016"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200" dirty="0">
                <a:latin typeface="Century Gothic" panose="020B0502020202020204" pitchFamily="34" charset="0"/>
              </a:rPr>
              <a:t>and much of it runs off into our lakes, rivers and streams carrying pollutants and sediment with it. </a:t>
            </a:r>
          </a:p>
        </p:txBody>
      </p:sp>
      <p:cxnSp>
        <p:nvCxnSpPr>
          <p:cNvPr id="11" name="Straight Connector 10"/>
          <p:cNvCxnSpPr/>
          <p:nvPr/>
        </p:nvCxnSpPr>
        <p:spPr>
          <a:xfrm>
            <a:off x="0" y="604966"/>
            <a:ext cx="9144000" cy="0"/>
          </a:xfrm>
          <a:prstGeom prst="line">
            <a:avLst/>
          </a:prstGeom>
          <a:ln w="76200">
            <a:solidFill>
              <a:srgbClr val="03B4C9"/>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43851" y="5476431"/>
            <a:ext cx="1200149" cy="1371599"/>
          </a:xfrm>
          <a:prstGeom prst="rect">
            <a:avLst/>
          </a:prstGeom>
        </p:spPr>
      </p:pic>
    </p:spTree>
    <p:extLst>
      <p:ext uri="{BB962C8B-B14F-4D97-AF65-F5344CB8AC3E}">
        <p14:creationId xmlns:p14="http://schemas.microsoft.com/office/powerpoint/2010/main" val="41370290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1493</TotalTime>
  <Words>1677</Words>
  <Application>Microsoft Office PowerPoint</Application>
  <PresentationFormat>On-screen Show (4:3)</PresentationFormat>
  <Paragraphs>263</Paragraphs>
  <Slides>27</Slides>
  <Notes>26</Notes>
  <HiddenSlides>2</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Century Gothic</vt:lpstr>
      <vt:lpstr>Tw Cen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Madison Area Municipal Stormwater Partnership (MAMSWaP) Education Efforts</vt:lpstr>
      <vt:lpstr>PowerPoint Presentation</vt:lpstr>
      <vt:lpstr>PowerPoint Presentation</vt:lpstr>
      <vt:lpstr>PowerPoint Presentation</vt:lpstr>
      <vt:lpstr>PowerPoint Presentation</vt:lpstr>
      <vt:lpstr>PowerPoint Presentation</vt:lpstr>
    </vt:vector>
  </TitlesOfParts>
  <Company>Dane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Sandford, Susan</dc:creator>
  <cp:lastModifiedBy>Guy, Claudia</cp:lastModifiedBy>
  <cp:revision>110</cp:revision>
  <cp:lastPrinted>2018-06-19T14:17:12Z</cp:lastPrinted>
  <dcterms:created xsi:type="dcterms:W3CDTF">2016-11-01T13:23:52Z</dcterms:created>
  <dcterms:modified xsi:type="dcterms:W3CDTF">2022-11-28T03:43:33Z</dcterms:modified>
</cp:coreProperties>
</file>