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1" r:id="rId2"/>
    <p:sldId id="288" r:id="rId3"/>
    <p:sldId id="270" r:id="rId4"/>
    <p:sldId id="289" r:id="rId5"/>
    <p:sldId id="275" r:id="rId6"/>
    <p:sldId id="287" r:id="rId7"/>
    <p:sldId id="297" r:id="rId8"/>
    <p:sldId id="302" r:id="rId9"/>
    <p:sldId id="305" r:id="rId10"/>
    <p:sldId id="304" r:id="rId11"/>
    <p:sldId id="267" r:id="rId12"/>
    <p:sldId id="268" r:id="rId13"/>
    <p:sldId id="261" r:id="rId14"/>
    <p:sldId id="262" r:id="rId15"/>
    <p:sldId id="263" r:id="rId16"/>
    <p:sldId id="264" r:id="rId17"/>
    <p:sldId id="260" r:id="rId18"/>
    <p:sldId id="292" r:id="rId19"/>
    <p:sldId id="294" r:id="rId20"/>
    <p:sldId id="301" r:id="rId21"/>
    <p:sldId id="303" r:id="rId22"/>
    <p:sldId id="293" r:id="rId23"/>
    <p:sldId id="291" r:id="rId24"/>
    <p:sldId id="295" r:id="rId25"/>
    <p:sldId id="298" r:id="rId26"/>
  </p:sldIdLst>
  <p:sldSz cx="9144000" cy="6858000" type="screen4x3"/>
  <p:notesSz cx="7010400" cy="9296400"/>
  <p:custShowLst>
    <p:custShow name="Storm Drain Pres. K-2 part 1" id="0">
      <p:sldLst>
        <p:sld r:id="rId2"/>
        <p:sld r:id="rId3"/>
        <p:sld r:id="rId4"/>
        <p:sld r:id="rId5"/>
        <p:sld r:id="rId6"/>
        <p:sld r:id="rId7"/>
        <p:sld r:id="rId8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4C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91" d="100"/>
          <a:sy n="91" d="100"/>
        </p:scale>
        <p:origin x="80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E33F1917-58C6-4507-89CD-12176A72009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30C5F7D8-76E5-4332-9069-E66A25534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87388"/>
            <a:ext cx="4578350" cy="34337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8294" y="4349342"/>
            <a:ext cx="5506351" cy="4120429"/>
          </a:xfrm>
          <a:prstGeom prst="rect">
            <a:avLst/>
          </a:prstGeom>
        </p:spPr>
        <p:txBody>
          <a:bodyPr spcFirstLastPara="1" wrap="square" lIns="91635" tIns="91635" rIns="91635" bIns="9163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073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Mural near downtown Middleton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5F7D8-76E5-4332-9069-E66A255342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4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Mural at the Henry Vilas Zoo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5F7D8-76E5-4332-9069-E66A255342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73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Sherman</a:t>
            </a:r>
            <a:r>
              <a:rPr lang="en-US" baseline="0" dirty="0" smtClean="0"/>
              <a:t> Middle School Madison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5F7D8-76E5-4332-9069-E66A255342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62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Deforest High</a:t>
            </a:r>
            <a:r>
              <a:rPr lang="en-US" baseline="0" dirty="0" smtClean="0"/>
              <a:t>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5F7D8-76E5-4332-9069-E66A255342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6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front of </a:t>
            </a:r>
            <a:r>
              <a:rPr lang="en-US" baseline="0" dirty="0" err="1" smtClean="0"/>
              <a:t>Collectivo</a:t>
            </a:r>
            <a:r>
              <a:rPr lang="en-US" baseline="0" dirty="0" smtClean="0"/>
              <a:t> Coffee- near Monroe Street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5F7D8-76E5-4332-9069-E66A255342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61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Westside</a:t>
            </a:r>
            <a:r>
              <a:rPr lang="en-US" baseline="0" dirty="0" smtClean="0"/>
              <a:t> Elem Sun Prairie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5F7D8-76E5-4332-9069-E66A255342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5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87388"/>
            <a:ext cx="4578350" cy="34337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8294" y="4349342"/>
            <a:ext cx="5506351" cy="4120429"/>
          </a:xfrm>
          <a:prstGeom prst="rect">
            <a:avLst/>
          </a:prstGeom>
        </p:spPr>
        <p:txBody>
          <a:bodyPr spcFirstLastPara="1" wrap="square" lIns="91635" tIns="91635" rIns="91635" bIns="9163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286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57" tIns="93157" rIns="93157" bIns="9315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8" indent="-17143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39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pPr marL="174296" indent="-17429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6C18440-150F-4D7D-9DD0-5D126FF8E2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47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Need to</a:t>
            </a:r>
            <a:r>
              <a:rPr lang="en-US" altLang="en-US" baseline="0" dirty="0" smtClean="0"/>
              <a:t> make changes so </a:t>
            </a:r>
            <a:r>
              <a:rPr lang="en-US" altLang="en-US" dirty="0" smtClean="0"/>
              <a:t>our cityscapes function more like our natural landscapes.</a:t>
            </a:r>
          </a:p>
          <a:p>
            <a:pPr eaLnBrk="1" hangingPunct="1"/>
            <a:r>
              <a:rPr lang="en-US" altLang="en-US" dirty="0" smtClean="0"/>
              <a:t>Native plants have deep</a:t>
            </a:r>
            <a:r>
              <a:rPr lang="en-US" altLang="en-US" baseline="0" dirty="0" smtClean="0"/>
              <a:t> root systems that promote infiltration and help water soak into the ground rather than runoff .</a:t>
            </a:r>
            <a:endParaRPr lang="en-US" altLang="en-US" dirty="0" smtClean="0"/>
          </a:p>
          <a:p>
            <a:pPr defTabSz="9143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2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85" indent="-174685">
              <a:buFont typeface="Arial" panose="020B0604020202020204" pitchFamily="34" charset="0"/>
              <a:buChar char="•"/>
            </a:pPr>
            <a:r>
              <a:rPr lang="en-US" dirty="0" smtClean="0"/>
              <a:t>Special</a:t>
            </a:r>
            <a:r>
              <a:rPr lang="en-US" baseline="0" dirty="0" smtClean="0"/>
              <a:t> plants called natives are from Wisconsin and they have long roots underground that help the soil under them act kind of like a sponge and soak a bunch of water in the ground.</a:t>
            </a:r>
          </a:p>
          <a:p>
            <a:pPr marL="174685" indent="-174685">
              <a:buFont typeface="Arial" panose="020B0604020202020204" pitchFamily="34" charset="0"/>
              <a:buChar char="•"/>
            </a:pPr>
            <a:r>
              <a:rPr lang="en-US" baseline="0" dirty="0" smtClean="0"/>
              <a:t>Rain barrels store the rain water so you can use it later to water  plants or your lawn.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9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85" indent="-174685">
              <a:buFont typeface="Arial" panose="020B0604020202020204" pitchFamily="34" charset="0"/>
              <a:buChar char="•"/>
            </a:pPr>
            <a:r>
              <a:rPr lang="en-US" dirty="0"/>
              <a:t>www.danecountycleansweep.com</a:t>
            </a:r>
          </a:p>
          <a:p>
            <a:pPr marL="174685" indent="-174685">
              <a:buFont typeface="Arial" panose="020B0604020202020204" pitchFamily="34" charset="0"/>
              <a:buChar char="•"/>
            </a:pPr>
            <a:r>
              <a:rPr lang="en-US" dirty="0" smtClean="0"/>
              <a:t>Pet </a:t>
            </a:r>
            <a:r>
              <a:rPr lang="en-US" dirty="0"/>
              <a:t>waste contains nutrients and bacteria harmful to aquatic life and humans using local waters. </a:t>
            </a:r>
            <a:endParaRPr lang="en-US" u="sng" dirty="0" smtClean="0"/>
          </a:p>
          <a:p>
            <a:pPr marL="174685" indent="-174685">
              <a:buFont typeface="Arial" panose="020B0604020202020204" pitchFamily="34" charset="0"/>
              <a:buChar char="•"/>
            </a:pPr>
            <a:r>
              <a:rPr lang="en-US" u="sng" dirty="0" smtClean="0"/>
              <a:t>Rain</a:t>
            </a:r>
            <a:r>
              <a:rPr lang="en-US" u="sng" baseline="0" dirty="0" smtClean="0"/>
              <a:t> water that runs through leaves on the street creates a “leaf-tea” rich in dissolved phosphorus. This tea fuels algae growth in our lakes.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932A-FD31-4849-A139-90E26FE9D89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54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Mural near</a:t>
            </a:r>
            <a:r>
              <a:rPr lang="en-US" baseline="0" dirty="0" smtClean="0"/>
              <a:t> Children’s Museum downtown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5F7D8-76E5-4332-9069-E66A25534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6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8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85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00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8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1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4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4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B5365-9927-4214-A5DC-97EAC54CAF5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AC3CD-B912-4EDB-A80A-8DF70A23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7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s://countyofdane.maps.arcgis.com/apps/MapTour/index.html?appid=2ca8a2d056d0433dbab17619dd42f50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6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12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jpg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11" Type="http://schemas.openxmlformats.org/officeDocument/2006/relationships/image" Target="../media/image14.jpg"/><Relationship Id="rId5" Type="http://schemas.openxmlformats.org/officeDocument/2006/relationships/image" Target="../media/image2.jp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.jpg"/><Relationship Id="rId3" Type="http://schemas.openxmlformats.org/officeDocument/2006/relationships/image" Target="../media/image14.jpg"/><Relationship Id="rId7" Type="http://schemas.openxmlformats.org/officeDocument/2006/relationships/image" Target="../media/image19.jpg"/><Relationship Id="rId12" Type="http://schemas.openxmlformats.org/officeDocument/2006/relationships/image" Target="../media/image18.jpg"/><Relationship Id="rId17" Type="http://schemas.openxmlformats.org/officeDocument/2006/relationships/image" Target="../media/image16.jpg"/><Relationship Id="rId2" Type="http://schemas.openxmlformats.org/officeDocument/2006/relationships/image" Target="../media/image21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jpeg"/><Relationship Id="rId5" Type="http://schemas.openxmlformats.org/officeDocument/2006/relationships/image" Target="../media/image12.jpg"/><Relationship Id="rId15" Type="http://schemas.openxmlformats.org/officeDocument/2006/relationships/image" Target="../media/image3.png"/><Relationship Id="rId10" Type="http://schemas.openxmlformats.org/officeDocument/2006/relationships/image" Target="../media/image22.jpg"/><Relationship Id="rId4" Type="http://schemas.openxmlformats.org/officeDocument/2006/relationships/image" Target="../media/image11.jpg"/><Relationship Id="rId9" Type="http://schemas.openxmlformats.org/officeDocument/2006/relationships/image" Target="../media/image17.jpg"/><Relationship Id="rId1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ater.usgs.gov/edu/activity-howmuchrain.html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4.jpeg"/><Relationship Id="rId5" Type="http://schemas.openxmlformats.org/officeDocument/2006/relationships/image" Target="../media/image29.jpeg"/><Relationship Id="rId10" Type="http://schemas.openxmlformats.org/officeDocument/2006/relationships/image" Target="../media/image25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0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native prair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/>
          <a:stretch/>
        </p:blipFill>
        <p:spPr bwMode="auto">
          <a:xfrm>
            <a:off x="4571999" y="1431925"/>
            <a:ext cx="4572001" cy="34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7"/>
          <p:cNvSpPr>
            <a:spLocks noChangeArrowheads="1"/>
          </p:cNvSpPr>
          <p:nvPr/>
        </p:nvSpPr>
        <p:spPr bwMode="auto">
          <a:xfrm flipH="1" flipV="1">
            <a:off x="890149" y="5462430"/>
            <a:ext cx="2438400" cy="1219200"/>
          </a:xfrm>
          <a:prstGeom prst="wedgeRoundRectCallout">
            <a:avLst>
              <a:gd name="adj1" fmla="val -43685"/>
              <a:gd name="adj2" fmla="val 9869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Need to make this</a:t>
            </a: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 flipH="1" flipV="1">
            <a:off x="5029200" y="5407269"/>
            <a:ext cx="2438400" cy="1219200"/>
          </a:xfrm>
          <a:prstGeom prst="wedgeRoundRectCallout">
            <a:avLst>
              <a:gd name="adj1" fmla="val 39583"/>
              <a:gd name="adj2" fmla="val 937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Act more like this</a:t>
            </a:r>
          </a:p>
        </p:txBody>
      </p:sp>
      <p:pic>
        <p:nvPicPr>
          <p:cNvPr id="16" name="Picture 23" descr="city aerial-CW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8" b="16628"/>
          <a:stretch>
            <a:fillRect/>
          </a:stretch>
        </p:blipFill>
        <p:spPr>
          <a:xfrm>
            <a:off x="0" y="1431925"/>
            <a:ext cx="4533900" cy="3438525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1" y="5476431"/>
            <a:ext cx="1200149" cy="13715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41171"/>
            <a:ext cx="91440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latin typeface="Century Gothic" panose="020B0502020202020204" pitchFamily="34" charset="0"/>
              </a:rPr>
              <a:t>Solutions: Help Water Soak into the Ground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-1" y="635575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entury Gothic" panose="020B0502020202020204" pitchFamily="34" charset="0"/>
              </a:rPr>
              <a:t>You Can Help-Keep Rain Where it Lands!</a:t>
            </a:r>
          </a:p>
          <a:p>
            <a:pPr algn="ctr"/>
            <a:r>
              <a:rPr lang="en-US" sz="2700" b="1" dirty="0" smtClean="0">
                <a:latin typeface="Century Gothic" panose="020B0502020202020204" pitchFamily="34" charset="0"/>
              </a:rPr>
              <a:t>Help Water to Soak into the Ground</a:t>
            </a:r>
            <a:endParaRPr lang="en-US" sz="2700" b="1" dirty="0">
              <a:latin typeface="Century Gothic" panose="020B0502020202020204" pitchFamily="34" charset="0"/>
            </a:endParaRPr>
          </a:p>
          <a:p>
            <a:pPr algn="ctr"/>
            <a:endParaRPr lang="en-US" sz="27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372100" y="4622800"/>
            <a:ext cx="3581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</a:b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 </a:t>
            </a:r>
            <a:endParaRPr lang="en-US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6" name="Picture 16" descr="153_53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59" y="1120435"/>
            <a:ext cx="1800225" cy="2399937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2233165" y="6443420"/>
            <a:ext cx="4666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Point downspouts to grass or garden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21" name="Picture 6" descr="Turning a downspout from a paved surface like a driveway to a lawn or other vegetated area is a simple way to reduce the flow of stormwater runoff. Photo: N.C. Coastal Fede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69" y="3947619"/>
            <a:ext cx="1962496" cy="24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24852" y="3547509"/>
            <a:ext cx="2518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Install a Rain Barrel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-76200" y="1066800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59961" y="4203905"/>
            <a:ext cx="1476375" cy="1905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597830" y="4302832"/>
            <a:ext cx="1476375" cy="1905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42" y="3989418"/>
            <a:ext cx="1905000" cy="2458776"/>
          </a:xfrm>
          <a:prstGeom prst="rect">
            <a:avLst/>
          </a:prstGeom>
        </p:spPr>
      </p:pic>
      <p:pic>
        <p:nvPicPr>
          <p:cNvPr id="22" name="Picture 2" descr="NativeLDougAd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7191"/>
            <a:ext cx="2057400" cy="239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200" y="3257356"/>
            <a:ext cx="5295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 smtClean="0">
                <a:latin typeface="Century Gothic" panose="020B0502020202020204" pitchFamily="34" charset="0"/>
              </a:rPr>
              <a:t>Plant some native plants or a rain garden. </a:t>
            </a:r>
            <a:endParaRPr lang="en-US" alt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2593898" y="2101631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Image- </a:t>
            </a:r>
            <a:r>
              <a:rPr lang="en-US" sz="1000" dirty="0" err="1" smtClean="0"/>
              <a:t>Rainscaping</a:t>
            </a:r>
            <a:r>
              <a:rPr lang="en-US" sz="1000" dirty="0" smtClean="0"/>
              <a:t> Iowa</a:t>
            </a:r>
            <a:endParaRPr lang="en-US" sz="1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7" r="7023" b="7234"/>
          <a:stretch/>
        </p:blipFill>
        <p:spPr bwMode="auto">
          <a:xfrm>
            <a:off x="990600" y="3736308"/>
            <a:ext cx="2816222" cy="188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:\OLW\Images\Take A Stake\2013 TAS\P10200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 bwMode="auto">
          <a:xfrm>
            <a:off x="4816728" y="823487"/>
            <a:ext cx="2709952" cy="18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patchoguevillage.org/IMG/pet%20wast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4886" r="1613" b="2432"/>
          <a:stretch/>
        </p:blipFill>
        <p:spPr bwMode="auto">
          <a:xfrm>
            <a:off x="397671" y="862179"/>
            <a:ext cx="2816224" cy="18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2244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latin typeface="Century Gothic" panose="020B0502020202020204" pitchFamily="34" charset="0"/>
              </a:rPr>
              <a:t>You Can Help-Only Rain Down the Storm Drain!</a:t>
            </a:r>
            <a:endParaRPr lang="en-US" sz="2700" b="1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2694069"/>
            <a:ext cx="441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Don’t litter and pick up trash outside</a:t>
            </a:r>
          </a:p>
          <a:p>
            <a:pPr algn="ctr"/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9385" y="2786402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Pick up after pets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4459" y="5738784"/>
            <a:ext cx="2816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Use the right amount of salt in the winter for safety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29200" y="5841641"/>
            <a:ext cx="3040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Keep Leaves and grass out of the street before the rain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59480"/>
            <a:ext cx="2437788" cy="199979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20" name="Straight Connector 19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" y="838200"/>
            <a:ext cx="8967975" cy="579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" y="60716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latin typeface="Century Gothic" panose="020B0502020202020204" pitchFamily="34" charset="0"/>
              </a:rPr>
              <a:t>You Can Help- Share What You Learned with Others!</a:t>
            </a:r>
            <a:endParaRPr lang="en-US" sz="27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278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theintertwine.org/sites/default/files/styles/full/public/mercedes_finished%20night%20photo%20%281%29.jpg?itok=WrUbNP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648200" cy="609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"/>
            <a:ext cx="8077200" cy="5635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5800299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Storm Drain Mural Map https</a:t>
            </a:r>
            <a:r>
              <a:rPr lang="en-US" dirty="0">
                <a:hlinkClick r:id="rId4"/>
              </a:rPr>
              <a:t>://countyofdane.maps.arcgis.com/apps/MapTour/index.html?appid=2ca8a2d056d0433dbab17619dd42f509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1" y="5476431"/>
            <a:ext cx="1200149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54" y="381000"/>
            <a:ext cx="8432670" cy="5943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0" y="857250"/>
            <a:ext cx="90459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Wastewater Treatment Plant</a:t>
            </a:r>
            <a:endParaRPr sz="4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(sanitary sewer)</a:t>
            </a:r>
            <a:endParaRPr dirty="0"/>
          </a:p>
        </p:txBody>
      </p:sp>
      <p:pic>
        <p:nvPicPr>
          <p:cNvPr id="55" name="Shape 55" descr="Image result for wastewater treatment pla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9775" y="2891650"/>
            <a:ext cx="4756676" cy="2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31" y="232916"/>
            <a:ext cx="8154538" cy="6392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1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1180"/>
            <a:ext cx="5448300" cy="7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95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4483118" cy="4373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95" y="116601"/>
            <a:ext cx="8915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/>
              <a:t>Location of storm drain mural at Randall Elementary</a:t>
            </a:r>
            <a:endParaRPr lang="en-US" sz="27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6298538"/>
            <a:ext cx="7772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Keep It Clean Drains to Lake Monona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2895600" y="243554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1"/>
            <a:ext cx="4072324" cy="18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9" y="304800"/>
            <a:ext cx="8534400" cy="5032147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latin typeface="Century Gothic" panose="020B0502020202020204" pitchFamily="34" charset="0"/>
              </a:rPr>
              <a:t>NOW IT’S YOUR TURN! </a:t>
            </a:r>
          </a:p>
          <a:p>
            <a:pPr algn="ctr"/>
            <a:r>
              <a:rPr lang="en-US" sz="2700" b="1" dirty="0" smtClean="0">
                <a:latin typeface="Century Gothic" panose="020B0502020202020204" pitchFamily="34" charset="0"/>
              </a:rPr>
              <a:t>WHAT WILL YOUR MURAL LOOK LIKE?</a:t>
            </a:r>
          </a:p>
          <a:p>
            <a:pPr algn="ctr"/>
            <a:endParaRPr lang="en-US" sz="27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When coming up with design ideas think about:</a:t>
            </a:r>
          </a:p>
          <a:p>
            <a:pPr algn="ctr"/>
            <a:endParaRPr lang="en-US" sz="24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T</a:t>
            </a:r>
            <a:r>
              <a:rPr lang="en-US" sz="24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hings you want to protect that live in the water around here (fish, plants and animals)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What you want the water in the lake/river to look like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What you enjoy doing in or near the lakes/river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Thing you can do to help keep the water clean (clean up litter, pick up after pets) </a:t>
            </a:r>
            <a:endParaRPr lang="en-US" sz="2400" b="1" dirty="0" smtClean="0">
              <a:latin typeface="Century Gothic" panose="020B0502020202020204" pitchFamily="34" charset="0"/>
            </a:endParaRPr>
          </a:p>
          <a:p>
            <a:pPr algn="ctr"/>
            <a:endParaRPr lang="en-US" sz="24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b="1" u="sng" dirty="0" smtClean="0">
                <a:latin typeface="Century Gothic" panose="020B0502020202020204" pitchFamily="34" charset="0"/>
              </a:rPr>
              <a:t>Keep It Clean, Drains to Lake Monona</a:t>
            </a:r>
            <a:endParaRPr lang="en-US" sz="2400" b="1" u="sng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89881"/>
            <a:ext cx="3886200" cy="6206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49168"/>
            <a:ext cx="4476750" cy="63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752600"/>
            <a:ext cx="670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Questions?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Your Name</a:t>
            </a:r>
          </a:p>
          <a:p>
            <a:pPr algn="ctr"/>
            <a:r>
              <a:rPr lang="en-US" sz="3000" dirty="0" smtClean="0"/>
              <a:t>Your Contact Information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storm drai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648200" cy="25220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37262" y="6300458"/>
            <a:ext cx="3429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Storm Drains</a:t>
            </a:r>
            <a:endParaRPr lang="en-US" sz="3000" b="1" dirty="0"/>
          </a:p>
        </p:txBody>
      </p:sp>
      <p:pic>
        <p:nvPicPr>
          <p:cNvPr id="5" name="Picture 4" descr="Image result for storm water runoff drai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3048000" cy="246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storm drai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16300"/>
            <a:ext cx="3098800" cy="288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mage result for storm drai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28600"/>
            <a:ext cx="2971800" cy="222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torm drai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0656"/>
            <a:ext cx="4292600" cy="240385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3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/>
        </p:nvSpPr>
        <p:spPr>
          <a:xfrm>
            <a:off x="0" y="857250"/>
            <a:ext cx="9087300" cy="16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Straight to Lake, River or Stream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(storm sewer)</a:t>
            </a:r>
            <a:endParaRPr/>
          </a:p>
        </p:txBody>
      </p:sp>
      <p:pic>
        <p:nvPicPr>
          <p:cNvPr id="61" name="Shape 61" descr="Image result for lake river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614" y="2470650"/>
            <a:ext cx="4672077" cy="32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 descr="Image result for teeth brush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861643">
            <a:off x="464327" y="455430"/>
            <a:ext cx="1738346" cy="10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55" descr="Image result for wastewater treatment plan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3500" y="4667250"/>
            <a:ext cx="2815625" cy="1629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4" name="Shape 61" descr="Image result for lake river carto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3000" y="4667250"/>
            <a:ext cx="2971800" cy="165735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97633" y="6373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Sanitary sewer        treatment plant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06399" y="6557866"/>
            <a:ext cx="3200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6400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 sewer        lake, river or stream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791200" y="6585466"/>
            <a:ext cx="304800" cy="2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  <p:pic>
        <p:nvPicPr>
          <p:cNvPr id="12" name="Shape 71" descr="Image result for oil on pavement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237555">
            <a:off x="5535974" y="452110"/>
            <a:ext cx="1577250" cy="100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679540">
            <a:off x="527851" y="2681572"/>
            <a:ext cx="1260782" cy="1681042"/>
          </a:xfrm>
          <a:prstGeom prst="rect">
            <a:avLst/>
          </a:prstGeom>
        </p:spPr>
      </p:pic>
      <p:pic>
        <p:nvPicPr>
          <p:cNvPr id="15" name="Shape 111" descr="Image result for dog poop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0594687">
            <a:off x="5766351" y="3156140"/>
            <a:ext cx="17526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81" descr="Image result for winter salt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702385">
            <a:off x="3145229" y="451302"/>
            <a:ext cx="1676400" cy="113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01" descr="Image result for show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32075" y="1774665"/>
            <a:ext cx="1447800" cy="1013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91" descr="Image result for litter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86100" y="3114834"/>
            <a:ext cx="1866900" cy="13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06" descr="Image result for car washi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118367">
            <a:off x="6950380" y="1721573"/>
            <a:ext cx="1741390" cy="115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76" descr="Related image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61512">
            <a:off x="1888233" y="1524845"/>
            <a:ext cx="1676400" cy="119719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2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55" descr="Image result for wastewater treatment pla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" y="4667250"/>
            <a:ext cx="2815625" cy="1629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5" name="Shape 61" descr="Image result for lake river carto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0" y="4667250"/>
            <a:ext cx="2971800" cy="165735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897633" y="6373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Sanitary sewer        treatment plant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406399" y="6557866"/>
            <a:ext cx="3200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7700" y="6400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 sewer        lake, river or stream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791200" y="6585466"/>
            <a:ext cx="304800" cy="2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  <p:pic>
        <p:nvPicPr>
          <p:cNvPr id="2" name="Picture 1" descr="Image result for rain gard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2484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xplosion 1 8"/>
          <p:cNvSpPr/>
          <p:nvPr/>
        </p:nvSpPr>
        <p:spPr>
          <a:xfrm rot="20422228">
            <a:off x="0" y="138670"/>
            <a:ext cx="2552700" cy="2177535"/>
          </a:xfrm>
          <a:prstGeom prst="irregularSeal1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Tricky one!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4038600"/>
            <a:ext cx="7086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NEITHER- WATER SOAKS INTO THE GROUND LIKE A SPONGE </a:t>
            </a:r>
            <a:r>
              <a:rPr lang="en-US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  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1845857" y="4603395"/>
            <a:ext cx="1600200" cy="1708666"/>
          </a:xfrm>
          <a:prstGeom prst="noSmoking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&quot;No&quot; Symbol 17"/>
          <p:cNvSpPr/>
          <p:nvPr/>
        </p:nvSpPr>
        <p:spPr>
          <a:xfrm>
            <a:off x="5514242" y="4637574"/>
            <a:ext cx="1600200" cy="1708666"/>
          </a:xfrm>
          <a:prstGeom prst="noSmoking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5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9464"/>
            <a:ext cx="1828800" cy="122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11" descr="Image result for dog poo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733" y="3433717"/>
            <a:ext cx="1754864" cy="114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66" descr="Image result for teeth brush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884" y="3327916"/>
            <a:ext cx="1699694" cy="122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71" descr="Image result for oil on pavemen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1800" y="1708977"/>
            <a:ext cx="1917974" cy="139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713" y="183562"/>
            <a:ext cx="1038136" cy="1384181"/>
          </a:xfrm>
          <a:prstGeom prst="rect">
            <a:avLst/>
          </a:prstGeom>
        </p:spPr>
      </p:pic>
      <p:pic>
        <p:nvPicPr>
          <p:cNvPr id="14" name="Shape 76" descr="Related imag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520" y="253353"/>
            <a:ext cx="1825025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81" descr="Image result for winter salt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07238" y="1712370"/>
            <a:ext cx="2057400" cy="137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91" descr="Image result for litter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31236" y="180957"/>
            <a:ext cx="2286000" cy="133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96" descr="Image result for laundry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89006" y="1797613"/>
            <a:ext cx="1803832" cy="132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downspout water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08" y="3468354"/>
            <a:ext cx="1717548" cy="99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06" descr="Image result for car washi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00534" y="3415222"/>
            <a:ext cx="1538466" cy="11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55" descr="Image result for wastewater treatment plant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4958" y="4715850"/>
            <a:ext cx="2815625" cy="1629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22" name="Shape 61" descr="Image result for lake river cartoon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78738" y="4648649"/>
            <a:ext cx="2971800" cy="165735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647700" y="640245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Sanitary sewer        treatment plant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156466" y="6587121"/>
            <a:ext cx="3200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57700" y="6400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 sewer        lake, river or stream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791200" y="6585466"/>
            <a:ext cx="304800" cy="2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03001"/>
            <a:ext cx="914400" cy="1045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876480"/>
            <a:ext cx="637032" cy="95250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3810000" y="210689"/>
            <a:ext cx="0" cy="61420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Shape 101" descr="Image result for shower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7474" y="1927784"/>
            <a:ext cx="1447800" cy="1159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8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Client\F$\DNR\Urban runoff\RainScapingIowa\Driveway runoff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25523" r="11328" b="9776"/>
          <a:stretch/>
        </p:blipFill>
        <p:spPr bwMode="auto">
          <a:xfrm>
            <a:off x="112926" y="1543873"/>
            <a:ext cx="4862167" cy="35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 rot="21247998">
            <a:off x="138373" y="4599753"/>
            <a:ext cx="2343616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Image: </a:t>
            </a:r>
            <a:r>
              <a:rPr kumimoji="0" lang="en-US" altLang="en-US" sz="1000" b="0" i="1" u="none" strike="noStrike" cap="none" normalizeH="0" baseline="0" dirty="0" err="1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Rainscaping</a:t>
            </a: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 Iowa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921342"/>
            <a:ext cx="4495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How much water is runs off when it rains 1”?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000" b="1" u="sng" dirty="0" smtClean="0">
                <a:latin typeface="Century Gothic" panose="020B0502020202020204" pitchFamily="34" charset="0"/>
              </a:rPr>
              <a:t>Average house 1800 ft2</a:t>
            </a:r>
          </a:p>
          <a:p>
            <a:pPr algn="ctr"/>
            <a:endParaRPr lang="en-US" sz="2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latin typeface="Century Gothic" panose="020B0502020202020204" pitchFamily="34" charset="0"/>
              </a:rPr>
              <a:t> 1800 ft2 = 259,200 in2</a:t>
            </a:r>
          </a:p>
          <a:p>
            <a:pPr algn="ctr"/>
            <a:endParaRPr lang="en-US" sz="2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 smtClean="0">
                <a:latin typeface="Century Gothic" panose="020B0502020202020204" pitchFamily="34" charset="0"/>
              </a:rPr>
              <a:t>259,000 in2 x 1in= 259,000 in3</a:t>
            </a:r>
          </a:p>
          <a:p>
            <a:pPr algn="ctr"/>
            <a:endParaRPr lang="en-US" sz="2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 smtClean="0">
                <a:latin typeface="Century Gothic" panose="020B0502020202020204" pitchFamily="34" charset="0"/>
              </a:rPr>
              <a:t>      259,000 in3 * 1 gallon/231 in3=</a:t>
            </a:r>
          </a:p>
          <a:p>
            <a:pPr algn="ctr"/>
            <a:endParaRPr lang="en-US" sz="2000" b="1" dirty="0">
              <a:latin typeface="Century Gothic" panose="020B0502020202020204" pitchFamily="34" charset="0"/>
            </a:endParaRPr>
          </a:p>
          <a:p>
            <a:endParaRPr lang="en-US" sz="20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90" y="5732897"/>
            <a:ext cx="971549" cy="1110342"/>
          </a:xfrm>
          <a:prstGeom prst="rect">
            <a:avLst/>
          </a:prstGeom>
        </p:spPr>
      </p:pic>
      <p:pic>
        <p:nvPicPr>
          <p:cNvPr id="17" name="Picture 6" descr="Image result for gallon of mil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86" y="438448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4948465"/>
            <a:ext cx="30427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/>
              <a:t>1,122 gallons!!!</a:t>
            </a:r>
          </a:p>
          <a:p>
            <a:pPr algn="ctr"/>
            <a:r>
              <a:rPr lang="en-US" sz="2500" b="1" dirty="0"/>
              <a:t>(</a:t>
            </a:r>
            <a:r>
              <a:rPr lang="en-US" sz="2500" b="1" dirty="0" smtClean="0"/>
              <a:t>About 100 bathtubs)</a:t>
            </a:r>
            <a:endParaRPr lang="en-US" sz="25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295400" y="5973744"/>
            <a:ext cx="64770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How much water runs off your home? </a:t>
            </a:r>
          </a:p>
          <a:p>
            <a:pPr algn="ctr"/>
            <a:r>
              <a:rPr lang="en-US" sz="2000" b="1" dirty="0" smtClean="0">
                <a:hlinkClick r:id="rId6"/>
              </a:rPr>
              <a:t>https</a:t>
            </a:r>
            <a:r>
              <a:rPr lang="en-US" sz="2000" b="1" dirty="0">
                <a:hlinkClick r:id="rId6"/>
              </a:rPr>
              <a:t>://water.usgs.gov/edu/activity-howmuchrain.html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381000" y="-7571"/>
            <a:ext cx="83058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latin typeface="Century Gothic" panose="020B0502020202020204" pitchFamily="34" charset="0"/>
              </a:rPr>
              <a:t>Problem- Too much runoff!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2" y="5871067"/>
            <a:ext cx="6370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427"/>
            <a:ext cx="7201010" cy="923330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r>
              <a:rPr lang="en-US" sz="2700" b="1" dirty="0" smtClean="0">
                <a:latin typeface="Century Gothic" panose="020B0502020202020204" pitchFamily="34" charset="0"/>
              </a:rPr>
              <a:t>Too much runoff can cause BIG problems!</a:t>
            </a:r>
            <a:endParaRPr lang="en-US" sz="2700" b="1" dirty="0">
              <a:latin typeface="Century Gothic" panose="020B0502020202020204" pitchFamily="34" charset="0"/>
            </a:endParaRPr>
          </a:p>
          <a:p>
            <a:endParaRPr lang="en-US" sz="2700" b="1" dirty="0">
              <a:latin typeface="Century Gothic" panose="020B0502020202020204" pitchFamily="34" charset="0"/>
            </a:endParaRPr>
          </a:p>
        </p:txBody>
      </p:sp>
      <p:pic>
        <p:nvPicPr>
          <p:cNvPr id="20" name="Picture 9" descr="flooding underpass-d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3"/>
          <a:stretch>
            <a:fillRect/>
          </a:stretch>
        </p:blipFill>
        <p:spPr>
          <a:xfrm>
            <a:off x="239441" y="1078545"/>
            <a:ext cx="3081796" cy="1853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0" y="604966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5556" r="7500" b="8519"/>
          <a:stretch>
            <a:fillRect/>
          </a:stretch>
        </p:blipFill>
        <p:spPr>
          <a:xfrm>
            <a:off x="3581400" y="1035102"/>
            <a:ext cx="2643096" cy="1981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construction site ero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874" y="999530"/>
            <a:ext cx="2514600" cy="20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Image result for blue green algae wiscons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441" y="3445867"/>
            <a:ext cx="2475667" cy="185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>
          <a:xfrm>
            <a:off x="203930" y="5316244"/>
            <a:ext cx="2343616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cs typeface="Arial" pitchFamily="34" charset="0"/>
              </a:rPr>
              <a:t>Photo: WDNR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7"/>
          <p:cNvGrpSpPr>
            <a:grpSpLocks/>
          </p:cNvGrpSpPr>
          <p:nvPr/>
        </p:nvGrpSpPr>
        <p:grpSpPr>
          <a:xfrm>
            <a:off x="2012855" y="5475164"/>
            <a:ext cx="830733" cy="872153"/>
            <a:chOff x="108594386" y="107262020"/>
            <a:chExt cx="3200677" cy="36311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94386" y="109515342"/>
              <a:ext cx="3200677" cy="1377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862633" y="107262020"/>
              <a:ext cx="2664183" cy="2664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2" name="AutoShape 10"/>
            <p:cNvSpPr>
              <a:spLocks noChangeArrowheads="1"/>
            </p:cNvSpPr>
            <p:nvPr/>
          </p:nvSpPr>
          <p:spPr>
            <a:xfrm>
              <a:off x="109064066" y="110177249"/>
              <a:ext cx="2238292" cy="353833"/>
            </a:xfrm>
            <a:prstGeom prst="roundRect">
              <a:avLst>
                <a:gd name="adj" fmla="val 8801"/>
              </a:avLst>
            </a:prstGeom>
            <a:solidFill>
              <a:srgbClr val="B4BB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90600" y="6333121"/>
            <a:ext cx="3292341" cy="3231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500" dirty="0" smtClean="0">
                <a:latin typeface="Century Gothic" panose="020B0502020202020204" pitchFamily="34" charset="0"/>
              </a:rPr>
              <a:t>1 lb. phosphorus = 500 lbs. algae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17738" y="650035"/>
            <a:ext cx="246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15608" y="683982"/>
            <a:ext cx="246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Flooding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012855" y="3043982"/>
            <a:ext cx="215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Polluted water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8332" y="3515539"/>
            <a:ext cx="3252870" cy="17182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54564" y="3133215"/>
            <a:ext cx="144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Harm wildlife</a:t>
            </a:r>
            <a:endParaRPr lang="en-US" dirty="0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>
          <a:xfrm>
            <a:off x="5758332" y="5316245"/>
            <a:ext cx="2343616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cs typeface="Arial" pitchFamily="34" charset="0"/>
              </a:rPr>
              <a:t>Photo: UW Madison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90" y="5732897"/>
            <a:ext cx="971549" cy="11103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2" y="5871067"/>
            <a:ext cx="637032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38" y="3389561"/>
            <a:ext cx="2660531" cy="19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566</Words>
  <Application>Microsoft Office PowerPoint</Application>
  <PresentationFormat>On-screen Show (4:3)</PresentationFormat>
  <Paragraphs>96</Paragraphs>
  <Slides>25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Drain Pres. K-2 part 1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Campbell, Christal</dc:creator>
  <cp:lastModifiedBy>Guy, Claudia</cp:lastModifiedBy>
  <cp:revision>89</cp:revision>
  <cp:lastPrinted>2020-09-29T19:16:43Z</cp:lastPrinted>
  <dcterms:created xsi:type="dcterms:W3CDTF">2018-05-15T15:26:12Z</dcterms:created>
  <dcterms:modified xsi:type="dcterms:W3CDTF">2022-11-28T03:40:18Z</dcterms:modified>
</cp:coreProperties>
</file>