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7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834AD4-1A9B-49B3-A799-82AEE5FEC48E}" type="datetimeFigureOut">
              <a:rPr lang="en-US" smtClean="0"/>
              <a:t>11/27/2022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3A74DF-B456-4576-8274-48E5F5237AF4}" type="slidenum">
              <a:rPr lang="en-US" smtClean="0"/>
              <a:t>‹#›</a:t>
            </a:fld>
            <a:endParaRPr lang="en-US"/>
          </a:p>
        </p:txBody>
      </p:sp>
    </p:spTree>
    <p:extLst>
      <p:ext uri="{BB962C8B-B14F-4D97-AF65-F5344CB8AC3E}">
        <p14:creationId xmlns:p14="http://schemas.microsoft.com/office/powerpoint/2010/main" val="1240696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12,000-15,000 plants per year,</a:t>
            </a:r>
            <a:r>
              <a:rPr lang="en-US" baseline="0" dirty="0" smtClean="0"/>
              <a:t> fund 30-40 native plant projects each year. I’d like to provide more individualized help on the rain garden front. There are some efforts in the works through a grant the Arb received and a pilot reimbursement program in the City of Madison that might help move in that direction.</a:t>
            </a:r>
          </a:p>
        </p:txBody>
      </p:sp>
      <p:sp>
        <p:nvSpPr>
          <p:cNvPr id="4" name="Slide Number Placeholder 3"/>
          <p:cNvSpPr>
            <a:spLocks noGrp="1"/>
          </p:cNvSpPr>
          <p:nvPr>
            <p:ph type="sldNum" sz="quarter" idx="10"/>
          </p:nvPr>
        </p:nvSpPr>
        <p:spPr/>
        <p:txBody>
          <a:bodyPr/>
          <a:lstStyle/>
          <a:p>
            <a:fld id="{8A7810E9-9371-41F8-8B93-F1B0CEBB9074}" type="slidenum">
              <a:rPr lang="en-US" smtClean="0"/>
              <a:t>1</a:t>
            </a:fld>
            <a:endParaRPr lang="en-US"/>
          </a:p>
        </p:txBody>
      </p:sp>
    </p:spTree>
    <p:extLst>
      <p:ext uri="{BB962C8B-B14F-4D97-AF65-F5344CB8AC3E}">
        <p14:creationId xmlns:p14="http://schemas.microsoft.com/office/powerpoint/2010/main" val="85895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A7810E9-9371-41F8-8B93-F1B0CEBB9074}" type="slidenum">
              <a:rPr lang="en-US" smtClean="0"/>
              <a:t>2</a:t>
            </a:fld>
            <a:endParaRPr lang="en-US"/>
          </a:p>
        </p:txBody>
      </p:sp>
    </p:spTree>
    <p:extLst>
      <p:ext uri="{BB962C8B-B14F-4D97-AF65-F5344CB8AC3E}">
        <p14:creationId xmlns:p14="http://schemas.microsoft.com/office/powerpoint/2010/main" val="414387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info on our plant</a:t>
            </a:r>
            <a:r>
              <a:rPr lang="en-US" baseline="0" dirty="0" smtClean="0"/>
              <a:t> </a:t>
            </a:r>
            <a:r>
              <a:rPr lang="en-US" baseline="0" dirty="0" err="1" smtClean="0"/>
              <a:t>dane</a:t>
            </a:r>
            <a:r>
              <a:rPr lang="en-US" baseline="0" dirty="0" smtClean="0"/>
              <a:t> website www.ripple-effects.com/plantdane including species lists. Online registration for workshop.</a:t>
            </a:r>
          </a:p>
          <a:p>
            <a:endParaRPr lang="en-US" baseline="0" dirty="0" smtClean="0"/>
          </a:p>
          <a:p>
            <a:r>
              <a:rPr lang="en-US" baseline="0" dirty="0" smtClean="0"/>
              <a:t>The growing native plants program is very new and we are partnering with the Office of Lakes and Watershed on it. Basically we are asking people to learn how to grow native plants from seed in milk jugs. They hold trainings in the fall and then participants are asked to grow and take care of the plants until the following fall. The idea is that these would </a:t>
            </a:r>
            <a:r>
              <a:rPr lang="en-US" baseline="0" smtClean="0"/>
              <a:t>be grown </a:t>
            </a:r>
            <a:r>
              <a:rPr lang="en-US" baseline="0" dirty="0" smtClean="0"/>
              <a:t>to give to schools or groups who need plants, not individuals. We have a link to the program on our web site along with an application for FREE plants. There are 2 cycles that groups can apply for one with plant delivery in June and one with plant delivery in early fall. We are hoping to provide plants to groups in June through any donations made through the Plant Dane cost share program and get fall plants from the volunteer growers. </a:t>
            </a:r>
          </a:p>
          <a:p>
            <a:endParaRPr lang="en-US" baseline="0" dirty="0" smtClean="0"/>
          </a:p>
          <a:p>
            <a:r>
              <a:rPr lang="en-US" baseline="0" dirty="0" smtClean="0"/>
              <a:t>Fun facts:</a:t>
            </a:r>
          </a:p>
          <a:p>
            <a:r>
              <a:rPr lang="en-US" baseline="0" dirty="0" smtClean="0"/>
              <a:t>13 annual Plant Dane cost-share program</a:t>
            </a:r>
          </a:p>
          <a:p>
            <a:r>
              <a:rPr lang="en-US" baseline="0" dirty="0" smtClean="0"/>
              <a:t>280 participants in 2016</a:t>
            </a:r>
          </a:p>
          <a:p>
            <a:r>
              <a:rPr lang="en-US" baseline="0" dirty="0" smtClean="0"/>
              <a:t>13700 plants ordered in 2016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70CA9C5-38BC-41BD-8C10-E7995EE60F0C}" type="slidenum">
              <a:rPr lang="en-US" smtClean="0"/>
              <a:t>3</a:t>
            </a:fld>
            <a:endParaRPr lang="en-US"/>
          </a:p>
        </p:txBody>
      </p:sp>
    </p:spTree>
    <p:extLst>
      <p:ext uri="{BB962C8B-B14F-4D97-AF65-F5344CB8AC3E}">
        <p14:creationId xmlns:p14="http://schemas.microsoft.com/office/powerpoint/2010/main" val="1766215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70AE3-C1C3-479B-9771-C050116E66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3090299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0AE3-C1C3-479B-9771-C050116E66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3625574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0AE3-C1C3-479B-9771-C050116E66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2324542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70AE3-C1C3-479B-9771-C050116E66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41670712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E870AE3-C1C3-479B-9771-C050116E669E}" type="datetimeFigureOut">
              <a:rPr lang="en-US" smtClean="0"/>
              <a:t>11/27/2022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266424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70AE3-C1C3-479B-9771-C050116E669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3666122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70AE3-C1C3-479B-9771-C050116E669E}" type="datetimeFigureOut">
              <a:rPr lang="en-US" smtClean="0"/>
              <a:t>11/27/2022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474585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70AE3-C1C3-479B-9771-C050116E669E}" type="datetimeFigureOut">
              <a:rPr lang="en-US" smtClean="0"/>
              <a:t>11/27/2022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3694476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70AE3-C1C3-479B-9771-C050116E669E}" type="datetimeFigureOut">
              <a:rPr lang="en-US" smtClean="0"/>
              <a:t>11/27/2022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625634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70AE3-C1C3-479B-9771-C050116E669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469958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E870AE3-C1C3-479B-9771-C050116E669E}" type="datetimeFigureOut">
              <a:rPr lang="en-US" smtClean="0"/>
              <a:t>11/27/2022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D2F6A5-5129-4B6D-9EDE-73B5CFFD4376}" type="slidenum">
              <a:rPr lang="en-US" smtClean="0"/>
              <a:t>‹#›</a:t>
            </a:fld>
            <a:endParaRPr lang="en-US"/>
          </a:p>
        </p:txBody>
      </p:sp>
    </p:spTree>
    <p:extLst>
      <p:ext uri="{BB962C8B-B14F-4D97-AF65-F5344CB8AC3E}">
        <p14:creationId xmlns:p14="http://schemas.microsoft.com/office/powerpoint/2010/main" val="4148113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70AE3-C1C3-479B-9771-C050116E669E}" type="datetimeFigureOut">
              <a:rPr lang="en-US" smtClean="0"/>
              <a:t>11/27/2022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D2F6A5-5129-4B6D-9EDE-73B5CFFD4376}" type="slidenum">
              <a:rPr lang="en-US" smtClean="0"/>
              <a:t>‹#›</a:t>
            </a:fld>
            <a:endParaRPr lang="en-US"/>
          </a:p>
        </p:txBody>
      </p:sp>
    </p:spTree>
    <p:extLst>
      <p:ext uri="{BB962C8B-B14F-4D97-AF65-F5344CB8AC3E}">
        <p14:creationId xmlns:p14="http://schemas.microsoft.com/office/powerpoint/2010/main" val="1873015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4.JPG"/><Relationship Id="rId7"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www.ripple-effects.com/plantda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3"/>
          <p:cNvSpPr txBox="1">
            <a:spLocks/>
          </p:cNvSpPr>
          <p:nvPr/>
        </p:nvSpPr>
        <p:spPr>
          <a:xfrm>
            <a:off x="1524000" y="0"/>
            <a:ext cx="9144000" cy="814552"/>
          </a:xfrm>
          <a:prstGeom prst="rect">
            <a:avLst/>
          </a:prstGeom>
          <a:solidFill>
            <a:srgbClr val="03B4C9"/>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500" b="1" dirty="0">
              <a:latin typeface="Century Gothic" panose="020B0502020202020204" pitchFamily="34" charset="0"/>
            </a:endParaRPr>
          </a:p>
        </p:txBody>
      </p:sp>
      <p:sp>
        <p:nvSpPr>
          <p:cNvPr id="2" name="Title 1"/>
          <p:cNvSpPr>
            <a:spLocks noGrp="1"/>
          </p:cNvSpPr>
          <p:nvPr>
            <p:ph type="title"/>
          </p:nvPr>
        </p:nvSpPr>
        <p:spPr>
          <a:xfrm>
            <a:off x="1981200" y="0"/>
            <a:ext cx="8229600" cy="750332"/>
          </a:xfrm>
        </p:spPr>
        <p:txBody>
          <a:bodyPr>
            <a:normAutofit/>
          </a:bodyPr>
          <a:lstStyle/>
          <a:p>
            <a:pPr algn="ctr"/>
            <a:r>
              <a:rPr lang="en-US" sz="2500" b="1" dirty="0">
                <a:latin typeface="Century Gothic" panose="020B0502020202020204" pitchFamily="34" charset="0"/>
              </a:rPr>
              <a:t>Plant Dane</a:t>
            </a:r>
          </a:p>
        </p:txBody>
      </p:sp>
      <p:sp>
        <p:nvSpPr>
          <p:cNvPr id="6" name="TextBox 5"/>
          <p:cNvSpPr txBox="1"/>
          <p:nvPr/>
        </p:nvSpPr>
        <p:spPr>
          <a:xfrm>
            <a:off x="1600200" y="915433"/>
            <a:ext cx="8915400" cy="646331"/>
          </a:xfrm>
          <a:prstGeom prst="rect">
            <a:avLst/>
          </a:prstGeom>
          <a:noFill/>
        </p:spPr>
        <p:txBody>
          <a:bodyPr wrap="square" rtlCol="0">
            <a:spAutoFit/>
          </a:bodyPr>
          <a:lstStyle/>
          <a:p>
            <a:pPr algn="ctr"/>
            <a:r>
              <a:rPr lang="en-US" b="1" u="sng" dirty="0">
                <a:latin typeface="Century Gothic" panose="020B0502020202020204" pitchFamily="34" charset="0"/>
              </a:rPr>
              <a:t>Goal: </a:t>
            </a:r>
            <a:r>
              <a:rPr lang="en-US" dirty="0">
                <a:latin typeface="Century Gothic" panose="020B0502020202020204" pitchFamily="34" charset="0"/>
              </a:rPr>
              <a:t>Encourage residents and organizations to plant native gardens and rain gardens to increase infiltration and reduce </a:t>
            </a:r>
            <a:r>
              <a:rPr lang="en-US" dirty="0" err="1">
                <a:latin typeface="Century Gothic" panose="020B0502020202020204" pitchFamily="34" charset="0"/>
              </a:rPr>
              <a:t>stormwater</a:t>
            </a:r>
            <a:r>
              <a:rPr lang="en-US" dirty="0">
                <a:latin typeface="Century Gothic" panose="020B0502020202020204" pitchFamily="34" charset="0"/>
              </a:rPr>
              <a:t> runoff. </a:t>
            </a:r>
          </a:p>
        </p:txBody>
      </p:sp>
      <p:sp>
        <p:nvSpPr>
          <p:cNvPr id="9" name="TextBox 8"/>
          <p:cNvSpPr txBox="1"/>
          <p:nvPr/>
        </p:nvSpPr>
        <p:spPr>
          <a:xfrm>
            <a:off x="1600200" y="1530366"/>
            <a:ext cx="6285186" cy="2308324"/>
          </a:xfrm>
          <a:prstGeom prst="rect">
            <a:avLst/>
          </a:prstGeom>
          <a:noFill/>
        </p:spPr>
        <p:txBody>
          <a:bodyPr wrap="square" rtlCol="0">
            <a:spAutoFit/>
          </a:bodyPr>
          <a:lstStyle/>
          <a:p>
            <a:r>
              <a:rPr lang="en-US" b="1" u="sng" dirty="0">
                <a:latin typeface="Century Gothic" panose="020B0502020202020204" pitchFamily="34" charset="0"/>
              </a:rPr>
              <a:t>Options:</a:t>
            </a:r>
          </a:p>
          <a:p>
            <a:pPr marL="285750" indent="-285750">
              <a:buBlip>
                <a:blip r:embed="rId3"/>
              </a:buBlip>
            </a:pPr>
            <a:r>
              <a:rPr lang="en-US" b="1" dirty="0">
                <a:latin typeface="Century Gothic" panose="020B0502020202020204" pitchFamily="34" charset="0"/>
              </a:rPr>
              <a:t>Order </a:t>
            </a:r>
            <a:r>
              <a:rPr lang="en-US" dirty="0">
                <a:latin typeface="Century Gothic" panose="020B0502020202020204" pitchFamily="34" charset="0"/>
              </a:rPr>
              <a:t>Low cost native plants- 40+ species, </a:t>
            </a:r>
            <a:r>
              <a:rPr lang="en-US" dirty="0" smtClean="0">
                <a:latin typeface="Century Gothic" panose="020B0502020202020204" pitchFamily="34" charset="0"/>
              </a:rPr>
              <a:t>$</a:t>
            </a:r>
            <a:r>
              <a:rPr lang="en-US" dirty="0" smtClean="0">
                <a:solidFill>
                  <a:srgbClr val="FF0000"/>
                </a:solidFill>
                <a:latin typeface="Century Gothic" panose="020B0502020202020204" pitchFamily="34" charset="0"/>
              </a:rPr>
              <a:t>XXX</a:t>
            </a:r>
            <a:r>
              <a:rPr lang="en-US" dirty="0" smtClean="0">
                <a:latin typeface="Century Gothic" panose="020B0502020202020204" pitchFamily="34" charset="0"/>
              </a:rPr>
              <a:t>/each</a:t>
            </a:r>
            <a:endParaRPr lang="en-US" dirty="0">
              <a:latin typeface="Century Gothic" panose="020B0502020202020204" pitchFamily="34" charset="0"/>
            </a:endParaRPr>
          </a:p>
          <a:p>
            <a:pPr marL="285750" indent="-285750">
              <a:buBlip>
                <a:blip r:embed="rId3"/>
              </a:buBlip>
            </a:pPr>
            <a:r>
              <a:rPr lang="en-US" b="1" dirty="0">
                <a:latin typeface="Century Gothic" panose="020B0502020202020204" pitchFamily="34" charset="0"/>
              </a:rPr>
              <a:t>Donate</a:t>
            </a:r>
            <a:r>
              <a:rPr lang="en-US" dirty="0">
                <a:latin typeface="Century Gothic" panose="020B0502020202020204" pitchFamily="34" charset="0"/>
              </a:rPr>
              <a:t> plants for Free Native Plants for School and Community Projects (spring)</a:t>
            </a:r>
          </a:p>
          <a:p>
            <a:pPr marL="285750" indent="-285750">
              <a:buBlip>
                <a:blip r:embed="rId3"/>
              </a:buBlip>
            </a:pPr>
            <a:r>
              <a:rPr lang="en-US" b="1" dirty="0">
                <a:latin typeface="Century Gothic" panose="020B0502020202020204" pitchFamily="34" charset="0"/>
              </a:rPr>
              <a:t>Grow</a:t>
            </a:r>
            <a:r>
              <a:rPr lang="en-US" dirty="0">
                <a:latin typeface="Century Gothic" panose="020B0502020202020204" pitchFamily="34" charset="0"/>
              </a:rPr>
              <a:t> native plants from seed-training and seed provided. (fall)</a:t>
            </a:r>
          </a:p>
          <a:p>
            <a:pPr marL="285750" indent="-285750">
              <a:buBlip>
                <a:blip r:embed="rId3"/>
              </a:buBlip>
            </a:pPr>
            <a:r>
              <a:rPr lang="en-US" b="1" dirty="0">
                <a:latin typeface="Century Gothic" panose="020B0502020202020204" pitchFamily="34" charset="0"/>
              </a:rPr>
              <a:t>Learn</a:t>
            </a:r>
            <a:r>
              <a:rPr lang="en-US" dirty="0">
                <a:latin typeface="Century Gothic" panose="020B0502020202020204" pitchFamily="34" charset="0"/>
              </a:rPr>
              <a:t> – attend a Rain Garden Workshop (virtual)</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6657" y="3838690"/>
            <a:ext cx="2415020" cy="1811264"/>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17651" y="3257388"/>
            <a:ext cx="2635227" cy="1976420"/>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4102502" y="4692948"/>
            <a:ext cx="2042343" cy="1531757"/>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2426" y="3991795"/>
            <a:ext cx="1412990" cy="211783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96626" y="1573171"/>
            <a:ext cx="2877276" cy="1220131"/>
          </a:xfrm>
          <a:prstGeom prst="rect">
            <a:avLst/>
          </a:prstGeom>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927108" y="6001296"/>
            <a:ext cx="740892" cy="846734"/>
          </a:xfrm>
          <a:prstGeom prst="rect">
            <a:avLst/>
          </a:prstGeom>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0200" y="6001297"/>
            <a:ext cx="533400" cy="797547"/>
          </a:xfrm>
          <a:prstGeom prst="rect">
            <a:avLst/>
          </a:prstGeom>
        </p:spPr>
      </p:pic>
    </p:spTree>
    <p:extLst>
      <p:ext uri="{BB962C8B-B14F-4D97-AF65-F5344CB8AC3E}">
        <p14:creationId xmlns:p14="http://schemas.microsoft.com/office/powerpoint/2010/main" val="19088878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7561" y="1513372"/>
            <a:ext cx="9144000" cy="1538883"/>
          </a:xfrm>
          <a:prstGeom prst="rect">
            <a:avLst/>
          </a:prstGeom>
        </p:spPr>
        <p:txBody>
          <a:bodyPr wrap="square">
            <a:spAutoFit/>
          </a:bodyPr>
          <a:lstStyle/>
          <a:p>
            <a:pPr algn="ctr"/>
            <a:r>
              <a:rPr lang="en-US" sz="2300" dirty="0"/>
              <a:t>Plant Dane encourages Dane County residents and organizations to build native gardens  and rain gardens through educational opportunities, resources and access to low cost native plants. </a:t>
            </a:r>
          </a:p>
          <a:p>
            <a:pPr algn="ctr"/>
            <a:endParaRPr lang="en-US" sz="2500" dirty="0"/>
          </a:p>
        </p:txBody>
      </p:sp>
      <p:sp>
        <p:nvSpPr>
          <p:cNvPr id="17" name="Rectangle 16"/>
          <p:cNvSpPr/>
          <p:nvPr/>
        </p:nvSpPr>
        <p:spPr>
          <a:xfrm>
            <a:off x="1524000" y="5924700"/>
            <a:ext cx="7943850" cy="923330"/>
          </a:xfrm>
          <a:prstGeom prst="rect">
            <a:avLst/>
          </a:prstGeom>
        </p:spPr>
        <p:txBody>
          <a:bodyPr wrap="square">
            <a:spAutoFit/>
          </a:bodyPr>
          <a:lstStyle/>
          <a:p>
            <a:pPr algn="ctr"/>
            <a:r>
              <a:rPr lang="en-US" dirty="0"/>
              <a:t>Sponsored by the Madison Area Municipal </a:t>
            </a:r>
            <a:r>
              <a:rPr lang="en-US" dirty="0" err="1"/>
              <a:t>Stormwater</a:t>
            </a:r>
            <a:r>
              <a:rPr lang="en-US" dirty="0"/>
              <a:t> Partnership (</a:t>
            </a:r>
            <a:r>
              <a:rPr lang="en-US" dirty="0" err="1"/>
              <a:t>MAMSWaP</a:t>
            </a:r>
            <a:r>
              <a:rPr lang="en-US" dirty="0"/>
              <a:t>) in an effort to reduce and improve quality of </a:t>
            </a:r>
            <a:r>
              <a:rPr lang="en-US" dirty="0" err="1"/>
              <a:t>stormwater</a:t>
            </a:r>
            <a:r>
              <a:rPr lang="en-US" dirty="0"/>
              <a:t> runoff to our lakes, rivers and streams.</a:t>
            </a:r>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852" y="5476432"/>
            <a:ext cx="1200149" cy="1371599"/>
          </a:xfrm>
          <a:prstGeom prst="rect">
            <a:avLst/>
          </a:prstGeom>
        </p:spPr>
      </p:pic>
      <p:sp>
        <p:nvSpPr>
          <p:cNvPr id="10" name="Rectangle 9"/>
          <p:cNvSpPr/>
          <p:nvPr/>
        </p:nvSpPr>
        <p:spPr>
          <a:xfrm>
            <a:off x="1524000" y="1462793"/>
            <a:ext cx="9144000" cy="101156"/>
          </a:xfrm>
          <a:prstGeom prst="rect">
            <a:avLst/>
          </a:prstGeom>
          <a:solidFill>
            <a:srgbClr val="03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1" y="49985"/>
            <a:ext cx="3529393" cy="141280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1552575" y="3009456"/>
            <a:ext cx="2819400" cy="211455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0" y="2657031"/>
            <a:ext cx="2133600" cy="28448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0401" y="2847783"/>
            <a:ext cx="3247514" cy="2435636"/>
          </a:xfrm>
          <a:prstGeom prst="rect">
            <a:avLst/>
          </a:prstGeom>
        </p:spPr>
      </p:pic>
    </p:spTree>
    <p:extLst>
      <p:ext uri="{BB962C8B-B14F-4D97-AF65-F5344CB8AC3E}">
        <p14:creationId xmlns:p14="http://schemas.microsoft.com/office/powerpoint/2010/main" val="2347643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0" y="1469286"/>
            <a:ext cx="9144000" cy="101156"/>
          </a:xfrm>
          <a:prstGeom prst="rect">
            <a:avLst/>
          </a:prstGeom>
          <a:solidFill>
            <a:srgbClr val="03B4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2"/>
          <p:cNvSpPr txBox="1">
            <a:spLocks/>
          </p:cNvSpPr>
          <p:nvPr/>
        </p:nvSpPr>
        <p:spPr>
          <a:xfrm>
            <a:off x="2028822" y="1800224"/>
            <a:ext cx="5667378" cy="4514448"/>
          </a:xfrm>
          <a:prstGeom prst="rect">
            <a:avLst/>
          </a:prstGeom>
          <a:solidFill>
            <a:schemeClr val="bg1"/>
          </a:solidFill>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500" dirty="0"/>
              <a:t>  </a:t>
            </a:r>
            <a:r>
              <a:rPr lang="en-US" sz="3000" b="1" dirty="0"/>
              <a:t>ORDER</a:t>
            </a:r>
            <a:r>
              <a:rPr lang="en-US" sz="3000" dirty="0"/>
              <a:t> native plants online- </a:t>
            </a:r>
          </a:p>
          <a:p>
            <a:pPr marL="0" indent="0">
              <a:buNone/>
            </a:pPr>
            <a:r>
              <a:rPr lang="en-US" sz="3000" dirty="0"/>
              <a:t>	</a:t>
            </a:r>
            <a:r>
              <a:rPr lang="en-US" sz="3000" dirty="0"/>
              <a:t>-40+ species including garden kits</a:t>
            </a:r>
          </a:p>
          <a:p>
            <a:pPr marL="0" indent="0">
              <a:buNone/>
            </a:pPr>
            <a:r>
              <a:rPr lang="en-US" sz="3000" dirty="0"/>
              <a:t>	</a:t>
            </a:r>
            <a:r>
              <a:rPr lang="en-US" sz="3000" dirty="0" smtClean="0"/>
              <a:t>-$</a:t>
            </a:r>
            <a:r>
              <a:rPr lang="en-US" sz="3000" dirty="0" smtClean="0">
                <a:solidFill>
                  <a:srgbClr val="FF0000"/>
                </a:solidFill>
              </a:rPr>
              <a:t>XXXXX</a:t>
            </a:r>
            <a:r>
              <a:rPr lang="en-US" sz="3000" dirty="0" smtClean="0"/>
              <a:t>/each </a:t>
            </a:r>
            <a:r>
              <a:rPr lang="en-US" sz="3000" dirty="0"/>
              <a:t>(order in multiples of 4)</a:t>
            </a:r>
          </a:p>
          <a:p>
            <a:pPr marL="0" indent="0">
              <a:buNone/>
            </a:pPr>
            <a:r>
              <a:rPr lang="en-US" sz="3000" dirty="0"/>
              <a:t>	-</a:t>
            </a:r>
            <a:r>
              <a:rPr lang="en-US" sz="3000" u="sng" dirty="0"/>
              <a:t>order deadline </a:t>
            </a:r>
            <a:r>
              <a:rPr lang="en-US" sz="3000" u="sng" dirty="0" smtClean="0">
                <a:solidFill>
                  <a:srgbClr val="FF0000"/>
                </a:solidFill>
              </a:rPr>
              <a:t>XXXX</a:t>
            </a:r>
            <a:endParaRPr lang="en-US" sz="3000" u="sng" dirty="0">
              <a:solidFill>
                <a:srgbClr val="FF0000"/>
              </a:solidFill>
            </a:endParaRPr>
          </a:p>
          <a:p>
            <a:pPr marL="0" indent="0">
              <a:buNone/>
            </a:pPr>
            <a:r>
              <a:rPr lang="en-US" sz="3000" dirty="0"/>
              <a:t>       </a:t>
            </a:r>
          </a:p>
          <a:p>
            <a:pPr marL="0" indent="0">
              <a:buNone/>
            </a:pPr>
            <a:r>
              <a:rPr lang="en-US" sz="3000" b="1" dirty="0"/>
              <a:t>  DONATE </a:t>
            </a:r>
            <a:r>
              <a:rPr lang="en-US" sz="3000" dirty="0"/>
              <a:t>funds for native plants for school/community 	projects through Plant Dane order system.</a:t>
            </a:r>
          </a:p>
          <a:p>
            <a:pPr marL="0" indent="0">
              <a:buNone/>
            </a:pPr>
            <a:r>
              <a:rPr lang="en-US" sz="3000" dirty="0"/>
              <a:t>	-</a:t>
            </a:r>
            <a:r>
              <a:rPr lang="en-US" sz="3000" u="sng" dirty="0"/>
              <a:t>donate by </a:t>
            </a:r>
            <a:r>
              <a:rPr lang="en-US" sz="3000" u="sng" dirty="0">
                <a:solidFill>
                  <a:srgbClr val="FF0000"/>
                </a:solidFill>
              </a:rPr>
              <a:t>XXXX</a:t>
            </a:r>
          </a:p>
          <a:p>
            <a:pPr marL="0" indent="0">
              <a:buNone/>
            </a:pPr>
            <a:r>
              <a:rPr lang="en-US" sz="3000" dirty="0" smtClean="0"/>
              <a:t>            </a:t>
            </a:r>
            <a:endParaRPr lang="en-US" sz="3000" dirty="0"/>
          </a:p>
          <a:p>
            <a:pPr marL="0" indent="0">
              <a:buNone/>
            </a:pPr>
            <a:r>
              <a:rPr lang="en-US" sz="3000" b="1" dirty="0"/>
              <a:t>  GROW</a:t>
            </a:r>
            <a:r>
              <a:rPr lang="en-US" sz="3000" dirty="0"/>
              <a:t> native plants for community projects.</a:t>
            </a:r>
          </a:p>
          <a:p>
            <a:pPr marL="0" indent="0">
              <a:buNone/>
            </a:pPr>
            <a:r>
              <a:rPr lang="en-US" sz="3000" dirty="0"/>
              <a:t>	</a:t>
            </a:r>
            <a:r>
              <a:rPr lang="en-US" sz="3000" dirty="0"/>
              <a:t>-seed and instructions provided</a:t>
            </a:r>
          </a:p>
          <a:p>
            <a:pPr marL="0" indent="0">
              <a:buNone/>
            </a:pPr>
            <a:r>
              <a:rPr lang="en-US" sz="3000" dirty="0"/>
              <a:t>	</a:t>
            </a:r>
            <a:r>
              <a:rPr lang="en-US" sz="3000" dirty="0"/>
              <a:t>-training available</a:t>
            </a:r>
          </a:p>
          <a:p>
            <a:pPr marL="0" indent="0">
              <a:buNone/>
            </a:pPr>
            <a:r>
              <a:rPr lang="en-US" sz="3000" dirty="0"/>
              <a:t>  </a:t>
            </a:r>
            <a:endParaRPr lang="en-US" sz="3000" b="1" dirty="0"/>
          </a:p>
          <a:p>
            <a:pPr marL="0" indent="0">
              <a:buNone/>
            </a:pPr>
            <a:r>
              <a:rPr lang="en-US" sz="3000" b="1" dirty="0"/>
              <a:t>  LEARN </a:t>
            </a:r>
            <a:r>
              <a:rPr lang="en-US" sz="3000" dirty="0"/>
              <a:t>how to build a rain garden. Workshop on </a:t>
            </a:r>
          </a:p>
          <a:p>
            <a:pPr marL="0" indent="0">
              <a:buNone/>
            </a:pPr>
            <a:r>
              <a:rPr lang="en-US" sz="3000" dirty="0"/>
              <a:t>	</a:t>
            </a:r>
            <a:r>
              <a:rPr lang="en-US" sz="3000" dirty="0">
                <a:solidFill>
                  <a:srgbClr val="FF0000"/>
                </a:solidFill>
              </a:rPr>
              <a:t>Feb. 29</a:t>
            </a:r>
            <a:r>
              <a:rPr lang="en-US" sz="3000" baseline="30000" dirty="0">
                <a:solidFill>
                  <a:srgbClr val="FF0000"/>
                </a:solidFill>
              </a:rPr>
              <a:t>th</a:t>
            </a:r>
            <a:r>
              <a:rPr lang="en-US" sz="3000" dirty="0">
                <a:solidFill>
                  <a:srgbClr val="FF0000"/>
                </a:solidFill>
              </a:rPr>
              <a:t>- 8:30-11:30AM at the Fitchburg 	Community Center. $10</a:t>
            </a:r>
          </a:p>
          <a:p>
            <a:pPr marL="0" indent="0" algn="ctr">
              <a:buNone/>
            </a:pPr>
            <a:r>
              <a:rPr lang="en-US" sz="3600" b="1" dirty="0"/>
              <a:t> </a:t>
            </a:r>
          </a:p>
          <a:p>
            <a:pPr marL="0" indent="0">
              <a:buNone/>
            </a:pPr>
            <a:endParaRPr lang="en-US" sz="2500"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85937"/>
            <a:ext cx="352425" cy="4381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99" y="3059657"/>
            <a:ext cx="352425" cy="438150"/>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399" y="4057448"/>
            <a:ext cx="352425" cy="438150"/>
          </a:xfrm>
          <a:prstGeom prst="rect">
            <a:avLst/>
          </a:prstGeom>
        </p:spPr>
      </p:pic>
      <p:sp>
        <p:nvSpPr>
          <p:cNvPr id="2" name="Rectangle 1"/>
          <p:cNvSpPr/>
          <p:nvPr/>
        </p:nvSpPr>
        <p:spPr>
          <a:xfrm>
            <a:off x="1994186" y="5958256"/>
            <a:ext cx="6353178" cy="477054"/>
          </a:xfrm>
          <a:prstGeom prst="rect">
            <a:avLst/>
          </a:prstGeom>
        </p:spPr>
        <p:txBody>
          <a:bodyPr wrap="square">
            <a:spAutoFit/>
          </a:bodyPr>
          <a:lstStyle/>
          <a:p>
            <a:pPr algn="ctr"/>
            <a:r>
              <a:rPr lang="en-US" sz="2500" b="1" dirty="0">
                <a:solidFill>
                  <a:srgbClr val="03B4C9"/>
                </a:solidFill>
                <a:hlinkClick r:id="rId4"/>
              </a:rPr>
              <a:t>www.ripple-effects.com/plantdane</a:t>
            </a:r>
            <a:endParaRPr lang="en-US" sz="2500" dirty="0">
              <a:solidFill>
                <a:srgbClr val="03B4C9"/>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67852" y="5476432"/>
            <a:ext cx="1200149" cy="1371599"/>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49898" y="62989"/>
            <a:ext cx="3446302" cy="1379547"/>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688" y="5087772"/>
            <a:ext cx="352425" cy="43815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4986" y="1660143"/>
            <a:ext cx="1412990" cy="2117830"/>
          </a:xfrm>
          <a:prstGeom prst="rect">
            <a:avLst/>
          </a:prstGeom>
        </p:spPr>
      </p:pic>
      <p:grpSp>
        <p:nvGrpSpPr>
          <p:cNvPr id="17" name="Group 16"/>
          <p:cNvGrpSpPr/>
          <p:nvPr/>
        </p:nvGrpSpPr>
        <p:grpSpPr>
          <a:xfrm>
            <a:off x="7453109" y="3670184"/>
            <a:ext cx="3003942" cy="1855738"/>
            <a:chOff x="3882638" y="3584672"/>
            <a:chExt cx="4691643" cy="3300266"/>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1500" y="3901776"/>
              <a:ext cx="3733800" cy="2800350"/>
            </a:xfrm>
            <a:prstGeom prst="rect">
              <a:avLst/>
            </a:prstGeom>
            <a:ln w="63500" cmpd="tri">
              <a:solidFill>
                <a:srgbClr val="00B050"/>
              </a:solidFill>
              <a:prstDash val="solid"/>
              <a:bevel/>
            </a:ln>
          </p:spPr>
        </p:pic>
        <p:sp>
          <p:nvSpPr>
            <p:cNvPr id="19" name="5-Point Star 18"/>
            <p:cNvSpPr/>
            <p:nvPr/>
          </p:nvSpPr>
          <p:spPr>
            <a:xfrm>
              <a:off x="4035038" y="3849325"/>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0" name="5-Point Star 19"/>
            <p:cNvSpPr/>
            <p:nvPr/>
          </p:nvSpPr>
          <p:spPr>
            <a:xfrm>
              <a:off x="5775532" y="3584672"/>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1" name="5-Point Star 20"/>
            <p:cNvSpPr/>
            <p:nvPr/>
          </p:nvSpPr>
          <p:spPr>
            <a:xfrm>
              <a:off x="7884919" y="4982430"/>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2" name="5-Point Star 21"/>
            <p:cNvSpPr/>
            <p:nvPr/>
          </p:nvSpPr>
          <p:spPr>
            <a:xfrm>
              <a:off x="7770619" y="3848075"/>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3" name="5-Point Star 22"/>
            <p:cNvSpPr/>
            <p:nvPr/>
          </p:nvSpPr>
          <p:spPr>
            <a:xfrm>
              <a:off x="3882638" y="5016347"/>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4" name="5-Point Star 23"/>
            <p:cNvSpPr/>
            <p:nvPr/>
          </p:nvSpPr>
          <p:spPr>
            <a:xfrm>
              <a:off x="4187439" y="6231362"/>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5" name="5-Point Star 24"/>
            <p:cNvSpPr/>
            <p:nvPr/>
          </p:nvSpPr>
          <p:spPr>
            <a:xfrm>
              <a:off x="7540238" y="6198421"/>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
          <p:nvSpPr>
            <p:cNvPr id="26" name="5-Point Star 25"/>
            <p:cNvSpPr/>
            <p:nvPr/>
          </p:nvSpPr>
          <p:spPr>
            <a:xfrm>
              <a:off x="6019800" y="6355633"/>
              <a:ext cx="689362" cy="529305"/>
            </a:xfrm>
            <a:prstGeom prst="star5">
              <a:avLst/>
            </a:prstGeom>
            <a:solidFill>
              <a:srgbClr val="FFFF0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grpSp>
    </p:spTree>
    <p:extLst>
      <p:ext uri="{BB962C8B-B14F-4D97-AF65-F5344CB8AC3E}">
        <p14:creationId xmlns:p14="http://schemas.microsoft.com/office/powerpoint/2010/main" val="5380707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480</Words>
  <Application>Microsoft Office PowerPoint</Application>
  <PresentationFormat>Widescreen</PresentationFormat>
  <Paragraphs>37</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Office Theme</vt:lpstr>
      <vt:lpstr>Plant Dane</vt:lpstr>
      <vt:lpstr>PowerPoint Presentation</vt:lpstr>
      <vt:lpstr>PowerPoint Presentation</vt:lpstr>
    </vt:vector>
  </TitlesOfParts>
  <Company>Dane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 Dane</dc:title>
  <dc:creator>Guy, Claudia</dc:creator>
  <cp:lastModifiedBy>Guy, Claudia</cp:lastModifiedBy>
  <cp:revision>2</cp:revision>
  <dcterms:created xsi:type="dcterms:W3CDTF">2022-11-28T03:50:40Z</dcterms:created>
  <dcterms:modified xsi:type="dcterms:W3CDTF">2022-11-28T03:58:16Z</dcterms:modified>
</cp:coreProperties>
</file>