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4"/>
  </p:notesMasterIdLst>
  <p:sldIdLst>
    <p:sldId id="293" r:id="rId2"/>
    <p:sldId id="290" r:id="rId3"/>
    <p:sldId id="291" r:id="rId4"/>
    <p:sldId id="295" r:id="rId5"/>
    <p:sldId id="294" r:id="rId6"/>
    <p:sldId id="272" r:id="rId7"/>
    <p:sldId id="301" r:id="rId8"/>
    <p:sldId id="292" r:id="rId9"/>
    <p:sldId id="300" r:id="rId10"/>
    <p:sldId id="298" r:id="rId11"/>
    <p:sldId id="299" r:id="rId12"/>
    <p:sldId id="271" r:id="rId13"/>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375A"/>
    <a:srgbClr val="03B4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5908" autoAdjust="0"/>
  </p:normalViewPr>
  <p:slideViewPr>
    <p:cSldViewPr>
      <p:cViewPr varScale="1">
        <p:scale>
          <a:sx n="91" d="100"/>
          <a:sy n="91" d="100"/>
        </p:scale>
        <p:origin x="783" y="6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3C480D29-AEAE-4A60-84E2-61676D3C2C01}" type="datetimeFigureOut">
              <a:rPr lang="en-US" smtClean="0"/>
              <a:t>11/29/2022</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8A7810E9-9371-41F8-8B93-F1B0CEBB9074}" type="slidenum">
              <a:rPr lang="en-US" smtClean="0"/>
              <a:t>‹#›</a:t>
            </a:fld>
            <a:endParaRPr lang="en-US"/>
          </a:p>
        </p:txBody>
      </p:sp>
    </p:spTree>
    <p:extLst>
      <p:ext uri="{BB962C8B-B14F-4D97-AF65-F5344CB8AC3E}">
        <p14:creationId xmlns:p14="http://schemas.microsoft.com/office/powerpoint/2010/main" val="3731318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an</a:t>
            </a:r>
            <a:r>
              <a:rPr lang="en-US" baseline="0" dirty="0" smtClean="0"/>
              <a:t> overview of some of our key programs that we focus on each season and I’ll go into more detail on these in the next few slide. There will always be a need for basic education and increased awareness of </a:t>
            </a:r>
            <a:r>
              <a:rPr lang="en-US" baseline="0" dirty="0" err="1" smtClean="0"/>
              <a:t>stormwater</a:t>
            </a:r>
            <a:r>
              <a:rPr lang="en-US" baseline="0" dirty="0" smtClean="0"/>
              <a:t> issues and solutions, but we really try and develop programs that are focused on behavior change and reducing the barriers to people actually taking action.</a:t>
            </a:r>
            <a:endParaRPr lang="en-US" dirty="0"/>
          </a:p>
        </p:txBody>
      </p:sp>
      <p:sp>
        <p:nvSpPr>
          <p:cNvPr id="4" name="Slide Number Placeholder 3"/>
          <p:cNvSpPr>
            <a:spLocks noGrp="1"/>
          </p:cNvSpPr>
          <p:nvPr>
            <p:ph type="sldNum" sz="quarter" idx="10"/>
          </p:nvPr>
        </p:nvSpPr>
        <p:spPr/>
        <p:txBody>
          <a:bodyPr/>
          <a:lstStyle/>
          <a:p>
            <a:fld id="{8A7810E9-9371-41F8-8B93-F1B0CEBB9074}" type="slidenum">
              <a:rPr lang="en-US" smtClean="0"/>
              <a:t>1</a:t>
            </a:fld>
            <a:endParaRPr lang="en-US"/>
          </a:p>
        </p:txBody>
      </p:sp>
    </p:spTree>
    <p:extLst>
      <p:ext uri="{BB962C8B-B14F-4D97-AF65-F5344CB8AC3E}">
        <p14:creationId xmlns:p14="http://schemas.microsoft.com/office/powerpoint/2010/main" val="879829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7810E9-9371-41F8-8B93-F1B0CEBB9074}" type="slidenum">
              <a:rPr lang="en-US" smtClean="0"/>
              <a:t>10</a:t>
            </a:fld>
            <a:endParaRPr lang="en-US"/>
          </a:p>
        </p:txBody>
      </p:sp>
    </p:spTree>
    <p:extLst>
      <p:ext uri="{BB962C8B-B14F-4D97-AF65-F5344CB8AC3E}">
        <p14:creationId xmlns:p14="http://schemas.microsoft.com/office/powerpoint/2010/main" val="1530326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Continuous</a:t>
            </a:r>
            <a:r>
              <a:rPr lang="en-US" baseline="0" dirty="0" smtClean="0"/>
              <a:t> need for education-</a:t>
            </a:r>
          </a:p>
          <a:p>
            <a:r>
              <a:rPr lang="en-US" baseline="0" dirty="0" smtClean="0"/>
              <a:t>-only 50% responded yes that they live in a watershed- people don’t understand the connection between what we do on land impacts our waters.</a:t>
            </a:r>
          </a:p>
          <a:p>
            <a:r>
              <a:rPr lang="en-US" baseline="0" dirty="0" smtClean="0"/>
              <a:t>-20% of people think the water that enters the storm drain is treated as is the case in a CSO, not SSS</a:t>
            </a:r>
          </a:p>
          <a:p>
            <a:r>
              <a:rPr lang="en-US" dirty="0" smtClean="0"/>
              <a:t>In</a:t>
            </a:r>
            <a:r>
              <a:rPr lang="en-US" baseline="0" dirty="0" smtClean="0"/>
              <a:t> the process of creating a county ordinance that would give enforcement authority to Dane County public health across the county. We don’t have that right now which makes it difficult to develop an outreach campaign where we have a single point of contact or hotline that we can direct reports to.  It’s an easy ask of people to let us know if something other than rain is going down the drain. It’s also an education tool to help people understand that whatever goes down the storm drain ends up in our waters.</a:t>
            </a:r>
            <a:endParaRPr lang="en-US" dirty="0"/>
          </a:p>
        </p:txBody>
      </p:sp>
      <p:sp>
        <p:nvSpPr>
          <p:cNvPr id="4" name="Slide Number Placeholder 3"/>
          <p:cNvSpPr>
            <a:spLocks noGrp="1"/>
          </p:cNvSpPr>
          <p:nvPr>
            <p:ph type="sldNum" sz="quarter" idx="10"/>
          </p:nvPr>
        </p:nvSpPr>
        <p:spPr/>
        <p:txBody>
          <a:bodyPr/>
          <a:lstStyle/>
          <a:p>
            <a:fld id="{8A7810E9-9371-41F8-8B93-F1B0CEBB9074}" type="slidenum">
              <a:rPr lang="en-US" smtClean="0"/>
              <a:t>11</a:t>
            </a:fld>
            <a:endParaRPr lang="en-US"/>
          </a:p>
        </p:txBody>
      </p:sp>
    </p:spTree>
    <p:extLst>
      <p:ext uri="{BB962C8B-B14F-4D97-AF65-F5344CB8AC3E}">
        <p14:creationId xmlns:p14="http://schemas.microsoft.com/office/powerpoint/2010/main" val="13693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7810E9-9371-41F8-8B93-F1B0CEBB9074}" type="slidenum">
              <a:rPr lang="en-US" smtClean="0"/>
              <a:t>12</a:t>
            </a:fld>
            <a:endParaRPr lang="en-US"/>
          </a:p>
        </p:txBody>
      </p:sp>
    </p:spTree>
    <p:extLst>
      <p:ext uri="{BB962C8B-B14F-4D97-AF65-F5344CB8AC3E}">
        <p14:creationId xmlns:p14="http://schemas.microsoft.com/office/powerpoint/2010/main" val="207079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Sold</a:t>
            </a:r>
            <a:r>
              <a:rPr lang="en-US" baseline="0" dirty="0" smtClean="0"/>
              <a:t> about 30,000</a:t>
            </a:r>
            <a:r>
              <a:rPr lang="en-US" dirty="0" smtClean="0"/>
              <a:t> plants in 2022,</a:t>
            </a:r>
            <a:r>
              <a:rPr lang="en-US" baseline="0" dirty="0" smtClean="0"/>
              <a:t> fund 30-40 native plant projects each year. I’d like to provide more individualized help on the rain garden front. There are some efforts in the works through a grant the Arb received and a pilot reimbursement program in the City of Madison that might help move in that direction.</a:t>
            </a:r>
          </a:p>
        </p:txBody>
      </p:sp>
      <p:sp>
        <p:nvSpPr>
          <p:cNvPr id="4" name="Slide Number Placeholder 3"/>
          <p:cNvSpPr>
            <a:spLocks noGrp="1"/>
          </p:cNvSpPr>
          <p:nvPr>
            <p:ph type="sldNum" sz="quarter" idx="10"/>
          </p:nvPr>
        </p:nvSpPr>
        <p:spPr/>
        <p:txBody>
          <a:bodyPr/>
          <a:lstStyle/>
          <a:p>
            <a:fld id="{8A7810E9-9371-41F8-8B93-F1B0CEBB9074}" type="slidenum">
              <a:rPr lang="en-US" smtClean="0"/>
              <a:t>2</a:t>
            </a:fld>
            <a:endParaRPr lang="en-US"/>
          </a:p>
        </p:txBody>
      </p:sp>
    </p:spTree>
    <p:extLst>
      <p:ext uri="{BB962C8B-B14F-4D97-AF65-F5344CB8AC3E}">
        <p14:creationId xmlns:p14="http://schemas.microsoft.com/office/powerpoint/2010/main" val="509953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-launched program in 2017</a:t>
            </a:r>
            <a:r>
              <a:rPr lang="en-US" baseline="0" dirty="0" smtClean="0"/>
              <a:t> as a result of the USGS/City of Madison leaf study data showing that leaves in the streets during the rain are a major source of phosphorus to our waters.  </a:t>
            </a:r>
          </a:p>
          <a:p>
            <a:r>
              <a:rPr lang="en-US" baseline="0" dirty="0" smtClean="0"/>
              <a:t>-Residents see this as a municipal issue, no ownership for leaves on streets</a:t>
            </a:r>
          </a:p>
        </p:txBody>
      </p:sp>
      <p:sp>
        <p:nvSpPr>
          <p:cNvPr id="4" name="Slide Number Placeholder 3"/>
          <p:cNvSpPr>
            <a:spLocks noGrp="1"/>
          </p:cNvSpPr>
          <p:nvPr>
            <p:ph type="sldNum" sz="quarter" idx="10"/>
          </p:nvPr>
        </p:nvSpPr>
        <p:spPr/>
        <p:txBody>
          <a:bodyPr/>
          <a:lstStyle/>
          <a:p>
            <a:fld id="{8A7810E9-9371-41F8-8B93-F1B0CEBB9074}" type="slidenum">
              <a:rPr lang="en-US" smtClean="0"/>
              <a:t>3</a:t>
            </a:fld>
            <a:endParaRPr lang="en-US"/>
          </a:p>
        </p:txBody>
      </p:sp>
    </p:spTree>
    <p:extLst>
      <p:ext uri="{BB962C8B-B14F-4D97-AF65-F5344CB8AC3E}">
        <p14:creationId xmlns:p14="http://schemas.microsoft.com/office/powerpoint/2010/main" val="3196913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7810E9-9371-41F8-8B93-F1B0CEBB9074}" type="slidenum">
              <a:rPr lang="en-US" smtClean="0"/>
              <a:t>4</a:t>
            </a:fld>
            <a:endParaRPr lang="en-US"/>
          </a:p>
        </p:txBody>
      </p:sp>
    </p:spTree>
    <p:extLst>
      <p:ext uri="{BB962C8B-B14F-4D97-AF65-F5344CB8AC3E}">
        <p14:creationId xmlns:p14="http://schemas.microsoft.com/office/powerpoint/2010/main" val="2416438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-Grant program where</a:t>
            </a:r>
            <a:r>
              <a:rPr lang="en-US" baseline="0" dirty="0" smtClean="0"/>
              <a:t> groups can apply to get a storm drain mural painted in their community.</a:t>
            </a:r>
          </a:p>
          <a:p>
            <a:r>
              <a:rPr lang="en-US" baseline="0" dirty="0" smtClean="0"/>
              <a:t>-No cost to the municipality or applicant</a:t>
            </a:r>
          </a:p>
          <a:p>
            <a:r>
              <a:rPr lang="en-US" baseline="0" dirty="0" smtClean="0"/>
              <a:t>-Option to help design and paint of choose from a catalogue of designs</a:t>
            </a:r>
          </a:p>
          <a:p>
            <a:r>
              <a:rPr lang="en-US" baseline="0" dirty="0" smtClean="0"/>
              <a:t>- </a:t>
            </a:r>
            <a:r>
              <a:rPr lang="en-US" dirty="0" smtClean="0"/>
              <a:t>30 murals across the county. Try to choose</a:t>
            </a:r>
            <a:r>
              <a:rPr lang="en-US" baseline="0" dirty="0" smtClean="0"/>
              <a:t> public areas near parks, libraries where people will see them.</a:t>
            </a:r>
            <a:endParaRPr lang="en-US" dirty="0"/>
          </a:p>
        </p:txBody>
      </p:sp>
      <p:sp>
        <p:nvSpPr>
          <p:cNvPr id="4" name="Slide Number Placeholder 3"/>
          <p:cNvSpPr>
            <a:spLocks noGrp="1"/>
          </p:cNvSpPr>
          <p:nvPr>
            <p:ph type="sldNum" sz="quarter" idx="10"/>
          </p:nvPr>
        </p:nvSpPr>
        <p:spPr/>
        <p:txBody>
          <a:bodyPr/>
          <a:lstStyle/>
          <a:p>
            <a:fld id="{8A7810E9-9371-41F8-8B93-F1B0CEBB9074}" type="slidenum">
              <a:rPr lang="en-US" smtClean="0"/>
              <a:t>5</a:t>
            </a:fld>
            <a:endParaRPr lang="en-US"/>
          </a:p>
        </p:txBody>
      </p:sp>
    </p:spTree>
    <p:extLst>
      <p:ext uri="{BB962C8B-B14F-4D97-AF65-F5344CB8AC3E}">
        <p14:creationId xmlns:p14="http://schemas.microsoft.com/office/powerpoint/2010/main" val="1192981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Founding member of WI Salt Wise</a:t>
            </a:r>
          </a:p>
          <a:p>
            <a:r>
              <a:rPr lang="en-US" baseline="0" dirty="0" smtClean="0"/>
              <a:t>+Starting to see interest with applicators especially since the launch of the City of Madison certification program. Now that we have some case studies we can refer to and local municipalities and applicators implementing changes it’s a lot easier to promote BMPs with applicators.</a:t>
            </a:r>
            <a:endParaRPr lang="en-US" dirty="0"/>
          </a:p>
        </p:txBody>
      </p:sp>
      <p:sp>
        <p:nvSpPr>
          <p:cNvPr id="4" name="Slide Number Placeholder 3"/>
          <p:cNvSpPr>
            <a:spLocks noGrp="1"/>
          </p:cNvSpPr>
          <p:nvPr>
            <p:ph type="sldNum" sz="quarter" idx="10"/>
          </p:nvPr>
        </p:nvSpPr>
        <p:spPr/>
        <p:txBody>
          <a:bodyPr/>
          <a:lstStyle/>
          <a:p>
            <a:fld id="{8A7810E9-9371-41F8-8B93-F1B0CEBB9074}" type="slidenum">
              <a:rPr lang="en-US" smtClean="0"/>
              <a:t>6</a:t>
            </a:fld>
            <a:endParaRPr lang="en-US"/>
          </a:p>
        </p:txBody>
      </p:sp>
    </p:spTree>
    <p:extLst>
      <p:ext uri="{BB962C8B-B14F-4D97-AF65-F5344CB8AC3E}">
        <p14:creationId xmlns:p14="http://schemas.microsoft.com/office/powerpoint/2010/main" val="1941051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Sold</a:t>
            </a:r>
            <a:r>
              <a:rPr lang="en-US" baseline="0" dirty="0" smtClean="0"/>
              <a:t> about 30,000</a:t>
            </a:r>
            <a:r>
              <a:rPr lang="en-US" dirty="0" smtClean="0"/>
              <a:t> plants in 2022,</a:t>
            </a:r>
            <a:r>
              <a:rPr lang="en-US" baseline="0" dirty="0" smtClean="0"/>
              <a:t> fund 30-40 native plant projects each year. I’d like to provide more individualized help on the rain garden front. There are some efforts in the works through a grant the Arb received and a pilot reimbursement program in the City of Madison that might help move in that direction.</a:t>
            </a:r>
          </a:p>
        </p:txBody>
      </p:sp>
      <p:sp>
        <p:nvSpPr>
          <p:cNvPr id="4" name="Slide Number Placeholder 3"/>
          <p:cNvSpPr>
            <a:spLocks noGrp="1"/>
          </p:cNvSpPr>
          <p:nvPr>
            <p:ph type="sldNum" sz="quarter" idx="10"/>
          </p:nvPr>
        </p:nvSpPr>
        <p:spPr/>
        <p:txBody>
          <a:bodyPr/>
          <a:lstStyle/>
          <a:p>
            <a:fld id="{8A7810E9-9371-41F8-8B93-F1B0CEBB9074}" type="slidenum">
              <a:rPr lang="en-US" smtClean="0"/>
              <a:t>7</a:t>
            </a:fld>
            <a:endParaRPr lang="en-US"/>
          </a:p>
        </p:txBody>
      </p:sp>
    </p:spTree>
    <p:extLst>
      <p:ext uri="{BB962C8B-B14F-4D97-AF65-F5344CB8AC3E}">
        <p14:creationId xmlns:p14="http://schemas.microsoft.com/office/powerpoint/2010/main" val="37539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that we as municipalities are setting</a:t>
            </a:r>
            <a:r>
              <a:rPr lang="en-US" baseline="0" dirty="0" smtClean="0"/>
              <a:t> a good example and doing the right thing.</a:t>
            </a:r>
            <a:endParaRPr lang="en-US" dirty="0"/>
          </a:p>
        </p:txBody>
      </p:sp>
      <p:sp>
        <p:nvSpPr>
          <p:cNvPr id="4" name="Slide Number Placeholder 3"/>
          <p:cNvSpPr>
            <a:spLocks noGrp="1"/>
          </p:cNvSpPr>
          <p:nvPr>
            <p:ph type="sldNum" sz="quarter" idx="10"/>
          </p:nvPr>
        </p:nvSpPr>
        <p:spPr/>
        <p:txBody>
          <a:bodyPr/>
          <a:lstStyle/>
          <a:p>
            <a:fld id="{8A7810E9-9371-41F8-8B93-F1B0CEBB9074}" type="slidenum">
              <a:rPr lang="en-US" smtClean="0"/>
              <a:t>8</a:t>
            </a:fld>
            <a:endParaRPr lang="en-US"/>
          </a:p>
        </p:txBody>
      </p:sp>
    </p:spTree>
    <p:extLst>
      <p:ext uri="{BB962C8B-B14F-4D97-AF65-F5344CB8AC3E}">
        <p14:creationId xmlns:p14="http://schemas.microsoft.com/office/powerpoint/2010/main" val="1551352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Launched in Nov. 2021 in five communities</a:t>
            </a:r>
            <a:r>
              <a:rPr lang="en-US" baseline="0" dirty="0" smtClean="0"/>
              <a:t> including Stoughton. Have more than 100 drains adopted so far, 25 in Stoughton.</a:t>
            </a:r>
            <a:endParaRPr lang="en-US" dirty="0"/>
          </a:p>
        </p:txBody>
      </p:sp>
      <p:sp>
        <p:nvSpPr>
          <p:cNvPr id="4" name="Slide Number Placeholder 3"/>
          <p:cNvSpPr>
            <a:spLocks noGrp="1"/>
          </p:cNvSpPr>
          <p:nvPr>
            <p:ph type="sldNum" sz="quarter" idx="10"/>
          </p:nvPr>
        </p:nvSpPr>
        <p:spPr/>
        <p:txBody>
          <a:bodyPr/>
          <a:lstStyle/>
          <a:p>
            <a:fld id="{8A7810E9-9371-41F8-8B93-F1B0CEBB9074}" type="slidenum">
              <a:rPr lang="en-US" smtClean="0"/>
              <a:t>9</a:t>
            </a:fld>
            <a:endParaRPr lang="en-US"/>
          </a:p>
        </p:txBody>
      </p:sp>
    </p:spTree>
    <p:extLst>
      <p:ext uri="{BB962C8B-B14F-4D97-AF65-F5344CB8AC3E}">
        <p14:creationId xmlns:p14="http://schemas.microsoft.com/office/powerpoint/2010/main" val="15079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4CEE3D-8C72-4EE1-8946-78A8CBFBF0BD}"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3327783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CEE3D-8C72-4EE1-8946-78A8CBFBF0BD}"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980170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CEE3D-8C72-4EE1-8946-78A8CBFBF0BD}"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3254299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4CEE3D-8C72-4EE1-8946-78A8CBFBF0BD}"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3221003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4CEE3D-8C72-4EE1-8946-78A8CBFBF0BD}" type="datetimeFigureOut">
              <a:rPr lang="en-US" smtClean="0"/>
              <a:t>11/29/2022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403748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4CEE3D-8C72-4EE1-8946-78A8CBFBF0BD}"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1628980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4CEE3D-8C72-4EE1-8946-78A8CBFBF0BD}" type="datetimeFigureOut">
              <a:rPr lang="en-US" smtClean="0"/>
              <a:t>11/29/2022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2956495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4CEE3D-8C72-4EE1-8946-78A8CBFBF0BD}" type="datetimeFigureOut">
              <a:rPr lang="en-US" smtClean="0"/>
              <a:t>11/29/2022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178583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CEE3D-8C72-4EE1-8946-78A8CBFBF0BD}" type="datetimeFigureOut">
              <a:rPr lang="en-US" smtClean="0"/>
              <a:t>11/29/2022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279748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CEE3D-8C72-4EE1-8946-78A8CBFBF0BD}"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2959740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4CEE3D-8C72-4EE1-8946-78A8CBFBF0BD}" type="datetimeFigureOut">
              <a:rPr lang="en-US" smtClean="0"/>
              <a:t>11/29/2022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E3F20-E4A1-4FDD-9660-3F910C751373}" type="slidenum">
              <a:rPr lang="en-US" smtClean="0"/>
              <a:t>‹#›</a:t>
            </a:fld>
            <a:endParaRPr lang="en-US"/>
          </a:p>
        </p:txBody>
      </p:sp>
    </p:spTree>
    <p:extLst>
      <p:ext uri="{BB962C8B-B14F-4D97-AF65-F5344CB8AC3E}">
        <p14:creationId xmlns:p14="http://schemas.microsoft.com/office/powerpoint/2010/main" val="257281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CEE3D-8C72-4EE1-8946-78A8CBFBF0BD}" type="datetimeFigureOut">
              <a:rPr lang="en-US" smtClean="0"/>
              <a:t>11/29/2022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E3F20-E4A1-4FDD-9660-3F910C751373}" type="slidenum">
              <a:rPr lang="en-US" smtClean="0"/>
              <a:t>‹#›</a:t>
            </a:fld>
            <a:endParaRPr lang="en-US"/>
          </a:p>
        </p:txBody>
      </p:sp>
    </p:spTree>
    <p:extLst>
      <p:ext uri="{BB962C8B-B14F-4D97-AF65-F5344CB8AC3E}">
        <p14:creationId xmlns:p14="http://schemas.microsoft.com/office/powerpoint/2010/main" val="81756172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youtu.be/9TOnHtlejKU" TargetMode="External"/><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0.jpeg"/><Relationship Id="rId5" Type="http://schemas.openxmlformats.org/officeDocument/2006/relationships/image" Target="../media/image46.jpeg"/><Relationship Id="rId10"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hyperlink" Target="http://www.ripple-effects.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13.png"/><Relationship Id="rId4" Type="http://schemas.openxmlformats.org/officeDocument/2006/relationships/image" Target="../media/image18.jpe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4.jpe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4.pn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13.png"/><Relationship Id="rId4" Type="http://schemas.openxmlformats.org/officeDocument/2006/relationships/hyperlink" Target="https://ripple-effects.com/outreach-tools" TargetMode="Externa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hyperlink" Target="https://countyofdane.maps.arcgis.com/apps/MapTour/index.html?appid=2ca8a2d056d0433dbab17619dd42f509" TargetMode="External"/><Relationship Id="rId7"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10" Type="http://schemas.openxmlformats.org/officeDocument/2006/relationships/image" Target="../media/image13.png"/><Relationship Id="rId4" Type="http://schemas.openxmlformats.org/officeDocument/2006/relationships/image" Target="../media/image28.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8.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9.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2.png"/><Relationship Id="rId7"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14552"/>
          </a:xfrm>
          <a:solidFill>
            <a:srgbClr val="03B4C9"/>
          </a:solidFill>
        </p:spPr>
        <p:txBody>
          <a:bodyPr>
            <a:noAutofit/>
          </a:bodyPr>
          <a:lstStyle/>
          <a:p>
            <a:pPr algn="ctr"/>
            <a:r>
              <a:rPr lang="en-US" sz="2500" b="1" dirty="0" smtClean="0">
                <a:solidFill>
                  <a:schemeClr val="tx1"/>
                </a:solidFill>
                <a:effectLst/>
                <a:latin typeface="Century Gothic" panose="020B0502020202020204" pitchFamily="34" charset="0"/>
              </a:rPr>
              <a:t>Ripple Effects Education and Outreach Programs</a:t>
            </a:r>
            <a:endParaRPr lang="en-US" sz="2500" b="1" dirty="0">
              <a:solidFill>
                <a:schemeClr val="tx1"/>
              </a:solidFill>
              <a:effectLst/>
              <a:latin typeface="Century Gothic" panose="020B0502020202020204" pitchFamily="34" charset="0"/>
            </a:endParaRPr>
          </a:p>
        </p:txBody>
      </p:sp>
      <p:sp>
        <p:nvSpPr>
          <p:cNvPr id="5" name="Content Placeholder 4"/>
          <p:cNvSpPr>
            <a:spLocks noGrp="1"/>
          </p:cNvSpPr>
          <p:nvPr>
            <p:ph sz="half" idx="1"/>
          </p:nvPr>
        </p:nvSpPr>
        <p:spPr>
          <a:xfrm>
            <a:off x="74886" y="830318"/>
            <a:ext cx="8994228" cy="5494282"/>
          </a:xfrm>
          <a:prstGeom prst="rect">
            <a:avLst/>
          </a:prstGeom>
        </p:spPr>
        <p:txBody>
          <a:bodyPr>
            <a:normAutofit fontScale="25000" lnSpcReduction="20000"/>
          </a:bodyPr>
          <a:lstStyle/>
          <a:p>
            <a:pPr marL="0" lvl="8" indent="0">
              <a:lnSpc>
                <a:spcPct val="120000"/>
              </a:lnSpc>
              <a:spcBef>
                <a:spcPts val="0"/>
              </a:spcBef>
              <a:buNone/>
            </a:pPr>
            <a:r>
              <a:rPr lang="en-US" sz="6400" b="1" dirty="0" smtClean="0">
                <a:latin typeface="Century Gothic" panose="020B0502020202020204" pitchFamily="34" charset="0"/>
              </a:rPr>
              <a:t>				</a:t>
            </a:r>
            <a:r>
              <a:rPr lang="en-US" sz="5400" b="1" dirty="0">
                <a:latin typeface="Century Gothic" panose="020B0502020202020204" pitchFamily="34" charset="0"/>
              </a:rPr>
              <a:t>	</a:t>
            </a:r>
            <a:r>
              <a:rPr lang="en-US" sz="5400" b="1" dirty="0" smtClean="0">
                <a:latin typeface="Century Gothic" panose="020B0502020202020204" pitchFamily="34" charset="0"/>
              </a:rPr>
              <a:t>				</a:t>
            </a:r>
            <a:endParaRPr lang="en-US" sz="6400" b="1" u="sng" dirty="0" smtClean="0">
              <a:latin typeface="Century Gothic" panose="020B0502020202020204" pitchFamily="34" charset="0"/>
            </a:endParaRPr>
          </a:p>
          <a:p>
            <a:pPr marL="0" indent="0">
              <a:lnSpc>
                <a:spcPct val="120000"/>
              </a:lnSpc>
              <a:spcBef>
                <a:spcPts val="0"/>
              </a:spcBef>
              <a:buNone/>
            </a:pPr>
            <a:endParaRPr lang="en-US" sz="6400" b="1" u="sng" dirty="0" smtClean="0">
              <a:latin typeface="Century Gothic" panose="020B0502020202020204" pitchFamily="34" charset="0"/>
            </a:endParaRPr>
          </a:p>
          <a:p>
            <a:pPr marL="0" indent="0">
              <a:lnSpc>
                <a:spcPct val="120000"/>
              </a:lnSpc>
              <a:spcBef>
                <a:spcPts val="0"/>
              </a:spcBef>
              <a:buNone/>
            </a:pPr>
            <a:endParaRPr lang="en-US" sz="6400" dirty="0" smtClean="0">
              <a:latin typeface="Century Gothic" panose="020B0502020202020204" pitchFamily="34" charset="0"/>
            </a:endParaRPr>
          </a:p>
          <a:p>
            <a:pPr marL="0" indent="0">
              <a:lnSpc>
                <a:spcPct val="120000"/>
              </a:lnSpc>
              <a:spcBef>
                <a:spcPts val="0"/>
              </a:spcBef>
              <a:buNone/>
            </a:pPr>
            <a:endParaRPr lang="en-US" sz="6400" b="1" dirty="0" smtClean="0">
              <a:latin typeface="Century Gothic" panose="020B0502020202020204" pitchFamily="34" charset="0"/>
            </a:endParaRPr>
          </a:p>
          <a:p>
            <a:pPr>
              <a:lnSpc>
                <a:spcPct val="120000"/>
              </a:lnSpc>
              <a:spcBef>
                <a:spcPts val="0"/>
              </a:spcBef>
              <a:buBlip>
                <a:blip r:embed="rId3"/>
              </a:buBlip>
            </a:pPr>
            <a:endParaRPr lang="en-US" sz="6400" b="1" dirty="0">
              <a:latin typeface="Century Gothic" panose="020B0502020202020204" pitchFamily="34" charset="0"/>
            </a:endParaRPr>
          </a:p>
          <a:p>
            <a:pPr marL="0" indent="0">
              <a:lnSpc>
                <a:spcPct val="120000"/>
              </a:lnSpc>
              <a:spcBef>
                <a:spcPts val="0"/>
              </a:spcBef>
              <a:buNone/>
            </a:pPr>
            <a:endParaRPr lang="en-US" sz="6400" b="1" u="sng" dirty="0" smtClean="0">
              <a:latin typeface="Century Gothic" panose="020B0502020202020204" pitchFamily="34" charset="0"/>
            </a:endParaRPr>
          </a:p>
          <a:p>
            <a:pPr marL="0" indent="0">
              <a:lnSpc>
                <a:spcPct val="120000"/>
              </a:lnSpc>
              <a:spcBef>
                <a:spcPts val="0"/>
              </a:spcBef>
              <a:buNone/>
            </a:pPr>
            <a:r>
              <a:rPr lang="en-US" sz="6400" b="1" dirty="0" smtClean="0">
                <a:latin typeface="Century Gothic" panose="020B0502020202020204" pitchFamily="34" charset="0"/>
              </a:rPr>
              <a:t>		</a:t>
            </a:r>
          </a:p>
          <a:p>
            <a:pPr marL="0" indent="0">
              <a:lnSpc>
                <a:spcPct val="120000"/>
              </a:lnSpc>
              <a:spcBef>
                <a:spcPts val="0"/>
              </a:spcBef>
              <a:buNone/>
            </a:pPr>
            <a:r>
              <a:rPr lang="en-US" sz="6400" b="1" dirty="0">
                <a:latin typeface="Century Gothic" panose="020B0502020202020204" pitchFamily="34" charset="0"/>
              </a:rPr>
              <a:t>	</a:t>
            </a:r>
            <a:r>
              <a:rPr lang="en-US" sz="6400" b="1" dirty="0" smtClean="0">
                <a:latin typeface="Century Gothic" panose="020B0502020202020204" pitchFamily="34" charset="0"/>
              </a:rPr>
              <a:t>	</a:t>
            </a:r>
          </a:p>
          <a:p>
            <a:pPr marL="0" indent="0">
              <a:lnSpc>
                <a:spcPct val="120000"/>
              </a:lnSpc>
              <a:spcBef>
                <a:spcPts val="0"/>
              </a:spcBef>
              <a:buNone/>
            </a:pPr>
            <a:r>
              <a:rPr lang="en-US" sz="6400" b="1" dirty="0">
                <a:latin typeface="Century Gothic" panose="020B0502020202020204" pitchFamily="34" charset="0"/>
              </a:rPr>
              <a:t>	</a:t>
            </a:r>
            <a:r>
              <a:rPr lang="en-US" sz="6400" b="1" dirty="0" smtClean="0">
                <a:latin typeface="Century Gothic" panose="020B0502020202020204" pitchFamily="34" charset="0"/>
              </a:rPr>
              <a:t>	</a:t>
            </a:r>
            <a:r>
              <a:rPr lang="en-US" sz="6400" b="1" u="sng" dirty="0" smtClean="0">
                <a:latin typeface="Century Gothic" panose="020B0502020202020204" pitchFamily="34" charset="0"/>
              </a:rPr>
              <a:t>Fall</a:t>
            </a:r>
            <a:r>
              <a:rPr lang="en-US" sz="6400" b="1" dirty="0" smtClean="0">
                <a:latin typeface="Century Gothic" panose="020B0502020202020204" pitchFamily="34" charset="0"/>
              </a:rPr>
              <a:t>					</a:t>
            </a:r>
            <a:endParaRPr lang="en-US" sz="6400" b="1" dirty="0">
              <a:latin typeface="Century Gothic" panose="020B0502020202020204" pitchFamily="34" charset="0"/>
            </a:endParaRPr>
          </a:p>
          <a:p>
            <a:pPr marL="0" indent="0">
              <a:lnSpc>
                <a:spcPct val="120000"/>
              </a:lnSpc>
              <a:spcBef>
                <a:spcPts val="0"/>
              </a:spcBef>
              <a:buNone/>
            </a:pPr>
            <a:endParaRPr lang="en-US" sz="6400" b="1" dirty="0" smtClean="0">
              <a:latin typeface="Century Gothic" panose="020B0502020202020204" pitchFamily="34" charset="0"/>
            </a:endParaRPr>
          </a:p>
          <a:p>
            <a:pPr marL="0" indent="0">
              <a:lnSpc>
                <a:spcPct val="120000"/>
              </a:lnSpc>
              <a:spcBef>
                <a:spcPts val="0"/>
              </a:spcBef>
              <a:buNone/>
            </a:pPr>
            <a:endParaRPr lang="en-US" sz="6400" b="1" dirty="0" smtClean="0">
              <a:latin typeface="Century Gothic" panose="020B0502020202020204" pitchFamily="34" charset="0"/>
            </a:endParaRPr>
          </a:p>
          <a:p>
            <a:pPr marL="0" indent="0">
              <a:lnSpc>
                <a:spcPct val="120000"/>
              </a:lnSpc>
              <a:spcBef>
                <a:spcPts val="0"/>
              </a:spcBef>
              <a:buNone/>
            </a:pPr>
            <a:endParaRPr lang="en-US" sz="6400" b="1" dirty="0" smtClean="0">
              <a:latin typeface="Century Gothic" panose="020B0502020202020204" pitchFamily="34" charset="0"/>
            </a:endParaRPr>
          </a:p>
          <a:p>
            <a:pPr marL="0" indent="0">
              <a:lnSpc>
                <a:spcPct val="120000"/>
              </a:lnSpc>
              <a:spcBef>
                <a:spcPts val="0"/>
              </a:spcBef>
              <a:buNone/>
            </a:pPr>
            <a:endParaRPr lang="en-US" sz="6400" b="1" dirty="0" smtClean="0">
              <a:latin typeface="Century Gothic" panose="020B0502020202020204" pitchFamily="34" charset="0"/>
            </a:endParaRPr>
          </a:p>
          <a:p>
            <a:pPr>
              <a:lnSpc>
                <a:spcPct val="120000"/>
              </a:lnSpc>
              <a:spcBef>
                <a:spcPts val="0"/>
              </a:spcBef>
              <a:buBlip>
                <a:blip r:embed="rId3"/>
              </a:buBlip>
            </a:pPr>
            <a:endParaRPr lang="en-US" sz="6400" b="1" dirty="0" smtClean="0">
              <a:latin typeface="Century Gothic" panose="020B0502020202020204" pitchFamily="34" charset="0"/>
            </a:endParaRPr>
          </a:p>
          <a:p>
            <a:pPr>
              <a:lnSpc>
                <a:spcPct val="120000"/>
              </a:lnSpc>
              <a:spcBef>
                <a:spcPts val="0"/>
              </a:spcBef>
              <a:buBlip>
                <a:blip r:embed="rId3"/>
              </a:buBlip>
            </a:pPr>
            <a:endParaRPr lang="en-US" sz="6400" b="1" dirty="0">
              <a:latin typeface="Century Gothic" panose="020B0502020202020204" pitchFamily="34" charset="0"/>
            </a:endParaRPr>
          </a:p>
          <a:p>
            <a:pPr marL="0" indent="0">
              <a:lnSpc>
                <a:spcPct val="120000"/>
              </a:lnSpc>
              <a:spcBef>
                <a:spcPts val="0"/>
              </a:spcBef>
              <a:buNone/>
            </a:pPr>
            <a:r>
              <a:rPr lang="en-US" sz="6400" dirty="0">
                <a:latin typeface="Century Gothic" panose="020B0502020202020204" pitchFamily="34" charset="0"/>
              </a:rPr>
              <a:t>	</a:t>
            </a:r>
            <a:endParaRPr lang="en-US" sz="6400" dirty="0" smtClean="0">
              <a:latin typeface="Century Gothic" panose="020B0502020202020204" pitchFamily="34" charset="0"/>
            </a:endParaRPr>
          </a:p>
          <a:p>
            <a:pPr>
              <a:lnSpc>
                <a:spcPct val="120000"/>
              </a:lnSpc>
              <a:spcBef>
                <a:spcPts val="0"/>
              </a:spcBef>
              <a:buBlip>
                <a:blip r:embed="rId3"/>
              </a:buBlip>
            </a:pPr>
            <a:endParaRPr lang="en-US" sz="7200" b="1" dirty="0" smtClean="0">
              <a:latin typeface="Century Gothic" panose="020B0502020202020204" pitchFamily="34" charset="0"/>
            </a:endParaRPr>
          </a:p>
          <a:p>
            <a:pPr marL="0" indent="0">
              <a:lnSpc>
                <a:spcPct val="120000"/>
              </a:lnSpc>
              <a:spcBef>
                <a:spcPts val="0"/>
              </a:spcBef>
              <a:buNone/>
            </a:pPr>
            <a:r>
              <a:rPr lang="en-US" sz="7200" b="1" dirty="0">
                <a:latin typeface="Century Gothic" panose="020B0502020202020204" pitchFamily="34" charset="0"/>
              </a:rPr>
              <a:t>	</a:t>
            </a:r>
            <a:r>
              <a:rPr lang="en-US" sz="7200" b="1" dirty="0" smtClean="0">
                <a:latin typeface="Century Gothic" panose="020B0502020202020204" pitchFamily="34" charset="0"/>
              </a:rPr>
              <a:t>			</a:t>
            </a:r>
            <a:endParaRPr lang="en-US" sz="6000" b="1" dirty="0" smtClean="0">
              <a:latin typeface="Century Gothic" panose="020B0502020202020204" pitchFamily="34" charset="0"/>
            </a:endParaRPr>
          </a:p>
          <a:p>
            <a:pPr marL="0" indent="0">
              <a:buNone/>
            </a:pPr>
            <a:endParaRPr lang="en-US" sz="6000" dirty="0"/>
          </a:p>
        </p:txBody>
      </p:sp>
      <p:pic>
        <p:nvPicPr>
          <p:cNvPr id="1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7166" y="4078972"/>
            <a:ext cx="878273" cy="141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0" y="3728485"/>
            <a:ext cx="9144000" cy="0"/>
          </a:xfrm>
          <a:prstGeom prst="line">
            <a:avLst/>
          </a:prstGeom>
          <a:ln w="41275">
            <a:solidFill>
              <a:srgbClr val="03B4C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33900" y="814552"/>
            <a:ext cx="76200" cy="6043448"/>
          </a:xfrm>
          <a:prstGeom prst="line">
            <a:avLst/>
          </a:prstGeom>
          <a:ln w="38100">
            <a:solidFill>
              <a:srgbClr val="03B4C9"/>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6322" y="3843311"/>
            <a:ext cx="2810507" cy="369332"/>
          </a:xfrm>
          <a:prstGeom prst="rect">
            <a:avLst/>
          </a:prstGeom>
          <a:noFill/>
        </p:spPr>
        <p:txBody>
          <a:bodyPr wrap="square" rtlCol="0">
            <a:spAutoFit/>
          </a:bodyPr>
          <a:lstStyle/>
          <a:p>
            <a:pPr algn="ctr"/>
            <a:r>
              <a:rPr lang="en-US" b="1" dirty="0" smtClean="0"/>
              <a:t>Fall</a:t>
            </a:r>
            <a:endParaRPr lang="en-US" b="1" dirty="0"/>
          </a:p>
        </p:txBody>
      </p:sp>
      <p:sp>
        <p:nvSpPr>
          <p:cNvPr id="22" name="TextBox 21"/>
          <p:cNvSpPr txBox="1"/>
          <p:nvPr/>
        </p:nvSpPr>
        <p:spPr>
          <a:xfrm>
            <a:off x="5389353" y="3843311"/>
            <a:ext cx="2810507" cy="369332"/>
          </a:xfrm>
          <a:prstGeom prst="rect">
            <a:avLst/>
          </a:prstGeom>
          <a:noFill/>
        </p:spPr>
        <p:txBody>
          <a:bodyPr wrap="square" rtlCol="0">
            <a:spAutoFit/>
          </a:bodyPr>
          <a:lstStyle/>
          <a:p>
            <a:pPr algn="ctr"/>
            <a:r>
              <a:rPr lang="en-US" b="1" dirty="0" smtClean="0"/>
              <a:t>Fall/Winter</a:t>
            </a:r>
            <a:endParaRPr lang="en-US" b="1" dirty="0"/>
          </a:p>
        </p:txBody>
      </p:sp>
      <p:sp>
        <p:nvSpPr>
          <p:cNvPr id="23" name="TextBox 22"/>
          <p:cNvSpPr txBox="1"/>
          <p:nvPr/>
        </p:nvSpPr>
        <p:spPr>
          <a:xfrm>
            <a:off x="5604378" y="789984"/>
            <a:ext cx="2810507" cy="369332"/>
          </a:xfrm>
          <a:prstGeom prst="rect">
            <a:avLst/>
          </a:prstGeom>
          <a:noFill/>
        </p:spPr>
        <p:txBody>
          <a:bodyPr wrap="square" rtlCol="0">
            <a:spAutoFit/>
          </a:bodyPr>
          <a:lstStyle/>
          <a:p>
            <a:pPr algn="ctr"/>
            <a:r>
              <a:rPr lang="en-US" b="1" dirty="0" smtClean="0"/>
              <a:t>Spring/Summer</a:t>
            </a:r>
            <a:endParaRPr lang="en-US" b="1" dirty="0"/>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4255686"/>
            <a:ext cx="2069931" cy="1163186"/>
          </a:xfrm>
          <a:prstGeom prst="rect">
            <a:avLst/>
          </a:prstGeom>
        </p:spPr>
      </p:pic>
      <p:pic>
        <p:nvPicPr>
          <p:cNvPr id="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23963" y="5559471"/>
            <a:ext cx="1643062" cy="120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86943" y="4499013"/>
            <a:ext cx="919930" cy="1408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21212" y="2585451"/>
            <a:ext cx="1698799" cy="1074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75940" y="4007986"/>
            <a:ext cx="941661"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74203" y="4296233"/>
            <a:ext cx="997577" cy="2457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23"/>
          <p:cNvSpPr txBox="1"/>
          <p:nvPr/>
        </p:nvSpPr>
        <p:spPr>
          <a:xfrm>
            <a:off x="836322" y="799436"/>
            <a:ext cx="2810507" cy="369332"/>
          </a:xfrm>
          <a:prstGeom prst="rect">
            <a:avLst/>
          </a:prstGeom>
          <a:noFill/>
        </p:spPr>
        <p:txBody>
          <a:bodyPr wrap="square" rtlCol="0">
            <a:spAutoFit/>
          </a:bodyPr>
          <a:lstStyle/>
          <a:p>
            <a:pPr algn="ctr"/>
            <a:r>
              <a:rPr lang="en-US" b="1" dirty="0" smtClean="0"/>
              <a:t>Late Winter/Spring</a:t>
            </a:r>
            <a:endParaRPr lang="en-US" b="1" dirty="0"/>
          </a:p>
        </p:txBody>
      </p:sp>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66364" y="4174864"/>
            <a:ext cx="1625598" cy="1219199"/>
          </a:xfrm>
          <a:prstGeom prst="rect">
            <a:avLst/>
          </a:prstGeom>
        </p:spPr>
      </p:pic>
      <p:pic>
        <p:nvPicPr>
          <p:cNvPr id="6" name="Picture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84305" y="1150201"/>
            <a:ext cx="1748945" cy="1311710"/>
          </a:xfrm>
          <a:prstGeom prst="rect">
            <a:avLst/>
          </a:prstGeom>
        </p:spPr>
      </p:pic>
      <p:pic>
        <p:nvPicPr>
          <p:cNvPr id="10" name="Picture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6176219" y="5534222"/>
            <a:ext cx="1625600" cy="1219200"/>
          </a:xfrm>
          <a:prstGeom prst="rect">
            <a:avLst/>
          </a:prstGeom>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03108" y="6001296"/>
            <a:ext cx="740892" cy="846734"/>
          </a:xfrm>
          <a:prstGeom prst="rect">
            <a:avLst/>
          </a:prstGeom>
        </p:spPr>
      </p:pic>
      <p:pic>
        <p:nvPicPr>
          <p:cNvPr id="28" name="Picture 2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6200" y="6001296"/>
            <a:ext cx="533400" cy="797547"/>
          </a:xfrm>
          <a:prstGeom prst="rect">
            <a:avLst/>
          </a:prstGeom>
        </p:spPr>
      </p:pic>
      <p:pic>
        <p:nvPicPr>
          <p:cNvPr id="11" name="Picture 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787171" y="1170546"/>
            <a:ext cx="1861270" cy="2481694"/>
          </a:xfrm>
          <a:prstGeom prst="rect">
            <a:avLst/>
          </a:prstGeom>
        </p:spPr>
      </p:pic>
      <p:sp>
        <p:nvSpPr>
          <p:cNvPr id="17" name="Explosion 1 16"/>
          <p:cNvSpPr/>
          <p:nvPr/>
        </p:nvSpPr>
        <p:spPr>
          <a:xfrm rot="20602406">
            <a:off x="4679119" y="1098599"/>
            <a:ext cx="1323975" cy="965986"/>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2"/>
                </a:solidFill>
              </a:rPr>
              <a:t>NEW</a:t>
            </a:r>
            <a:endParaRPr lang="en-US" b="1" dirty="0">
              <a:solidFill>
                <a:schemeClr val="tx2"/>
              </a:solidFill>
            </a:endParaRPr>
          </a:p>
        </p:txBody>
      </p:sp>
      <p:pic>
        <p:nvPicPr>
          <p:cNvPr id="26" name="Picture 2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32322" y="3022057"/>
            <a:ext cx="1297740" cy="1291898"/>
          </a:xfrm>
          <a:prstGeom prst="rect">
            <a:avLst/>
          </a:prstGeom>
        </p:spPr>
      </p:pic>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8168" y="2029070"/>
            <a:ext cx="2155126" cy="1616345"/>
          </a:xfrm>
          <a:prstGeom prst="rect">
            <a:avLst/>
          </a:prstGeom>
        </p:spPr>
      </p:pic>
      <p:pic>
        <p:nvPicPr>
          <p:cNvPr id="14" name="Picture 1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64973" y="1222900"/>
            <a:ext cx="2108349" cy="1756114"/>
          </a:xfrm>
          <a:prstGeom prst="rect">
            <a:avLst/>
          </a:prstGeom>
        </p:spPr>
      </p:pic>
    </p:spTree>
    <p:extLst>
      <p:ext uri="{BB962C8B-B14F-4D97-AF65-F5344CB8AC3E}">
        <p14:creationId xmlns:p14="http://schemas.microsoft.com/office/powerpoint/2010/main" val="2870075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09600"/>
            <a:ext cx="9144000" cy="0"/>
          </a:xfrm>
          <a:prstGeom prst="line">
            <a:avLst/>
          </a:prstGeom>
          <a:ln w="76200">
            <a:solidFill>
              <a:srgbClr val="03B4C9"/>
            </a:solidFill>
          </a:ln>
        </p:spPr>
        <p:style>
          <a:lnRef idx="1">
            <a:schemeClr val="accent1"/>
          </a:lnRef>
          <a:fillRef idx="0">
            <a:schemeClr val="accent1"/>
          </a:fillRef>
          <a:effectRef idx="0">
            <a:schemeClr val="accent1"/>
          </a:effectRef>
          <a:fontRef idx="minor">
            <a:schemeClr val="tx1"/>
          </a:fontRef>
        </p:style>
      </p:cxnSp>
      <p:sp>
        <p:nvSpPr>
          <p:cNvPr id="4" name="AutoShape 2" descr="Image result for storm drain pain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452830"/>
            <a:ext cx="2767989" cy="155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p:cNvSpPr txBox="1"/>
          <p:nvPr/>
        </p:nvSpPr>
        <p:spPr>
          <a:xfrm>
            <a:off x="741090" y="768515"/>
            <a:ext cx="2790822" cy="369332"/>
          </a:xfrm>
          <a:prstGeom prst="rect">
            <a:avLst/>
          </a:prstGeom>
          <a:noFill/>
        </p:spPr>
        <p:txBody>
          <a:bodyPr wrap="square" rtlCol="0">
            <a:spAutoFit/>
          </a:bodyPr>
          <a:lstStyle/>
          <a:p>
            <a:r>
              <a:rPr lang="en-US" b="1" dirty="0" smtClean="0"/>
              <a:t>Tabletop Rainfall Simulator</a:t>
            </a:r>
            <a:endParaRPr lang="en-US" b="1" dirty="0"/>
          </a:p>
        </p:txBody>
      </p:sp>
      <p:sp>
        <p:nvSpPr>
          <p:cNvPr id="19" name="Title 1"/>
          <p:cNvSpPr txBox="1">
            <a:spLocks/>
          </p:cNvSpPr>
          <p:nvPr/>
        </p:nvSpPr>
        <p:spPr>
          <a:xfrm>
            <a:off x="0" y="-12552"/>
            <a:ext cx="9144000" cy="609600"/>
          </a:xfrm>
          <a:prstGeom prst="rect">
            <a:avLst/>
          </a:prstGeom>
          <a:solidFill>
            <a:srgbClr val="03B4C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smtClean="0">
                <a:latin typeface="Century Gothic" panose="020B0502020202020204" pitchFamily="34" charset="0"/>
              </a:rPr>
              <a:t>Educational Resources</a:t>
            </a:r>
            <a:endParaRPr lang="en-US" sz="2500" b="1" dirty="0">
              <a:latin typeface="Century Gothic" panose="020B0502020202020204" pitchFamily="34" charset="0"/>
            </a:endParaRPr>
          </a:p>
        </p:txBody>
      </p:sp>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7312" y="3968559"/>
            <a:ext cx="2514600" cy="2512363"/>
          </a:xfrm>
          <a:prstGeom prst="rect">
            <a:avLst/>
          </a:prstGeom>
        </p:spPr>
      </p:pic>
      <p:sp>
        <p:nvSpPr>
          <p:cNvPr id="21" name="TextBox 20"/>
          <p:cNvSpPr txBox="1"/>
          <p:nvPr/>
        </p:nvSpPr>
        <p:spPr>
          <a:xfrm>
            <a:off x="1711199" y="3548266"/>
            <a:ext cx="1627801" cy="369332"/>
          </a:xfrm>
          <a:prstGeom prst="rect">
            <a:avLst/>
          </a:prstGeom>
          <a:noFill/>
        </p:spPr>
        <p:txBody>
          <a:bodyPr wrap="square" rtlCol="0">
            <a:spAutoFit/>
          </a:bodyPr>
          <a:lstStyle/>
          <a:p>
            <a:r>
              <a:rPr lang="en-US" b="1" dirty="0" err="1" smtClean="0"/>
              <a:t>Enviroscape</a:t>
            </a:r>
            <a:endParaRPr lang="en-US" b="1" dirty="0"/>
          </a:p>
        </p:txBody>
      </p:sp>
      <p:pic>
        <p:nvPicPr>
          <p:cNvPr id="3" name="Picture 2"/>
          <p:cNvPicPr>
            <a:picLocks noChangeAspect="1"/>
          </p:cNvPicPr>
          <p:nvPr/>
        </p:nvPicPr>
        <p:blipFill>
          <a:blip r:embed="rId6"/>
          <a:stretch>
            <a:fillRect/>
          </a:stretch>
        </p:blipFill>
        <p:spPr>
          <a:xfrm>
            <a:off x="4648200" y="3968559"/>
            <a:ext cx="3448821" cy="2166335"/>
          </a:xfrm>
          <a:prstGeom prst="rect">
            <a:avLst/>
          </a:prstGeom>
        </p:spPr>
      </p:pic>
      <p:sp>
        <p:nvSpPr>
          <p:cNvPr id="2" name="TextBox 1"/>
          <p:cNvSpPr txBox="1"/>
          <p:nvPr/>
        </p:nvSpPr>
        <p:spPr>
          <a:xfrm>
            <a:off x="4876800" y="3599227"/>
            <a:ext cx="3749896" cy="369332"/>
          </a:xfrm>
          <a:prstGeom prst="rect">
            <a:avLst/>
          </a:prstGeom>
          <a:noFill/>
        </p:spPr>
        <p:txBody>
          <a:bodyPr wrap="square" rtlCol="0">
            <a:spAutoFit/>
          </a:bodyPr>
          <a:lstStyle/>
          <a:p>
            <a:r>
              <a:rPr lang="en-US" b="1" dirty="0" smtClean="0"/>
              <a:t>Trainings/Demo Recordings</a:t>
            </a:r>
            <a:endParaRPr lang="en-US" b="1" dirty="0"/>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03108" y="6001296"/>
            <a:ext cx="740892" cy="846734"/>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 y="6001296"/>
            <a:ext cx="533400" cy="797547"/>
          </a:xfrm>
          <a:prstGeom prst="rect">
            <a:avLst/>
          </a:prstGeom>
        </p:spPr>
      </p:pic>
      <p:pic>
        <p:nvPicPr>
          <p:cNvPr id="6" name="Picture 5"/>
          <p:cNvPicPr>
            <a:picLocks noChangeAspect="1"/>
          </p:cNvPicPr>
          <p:nvPr/>
        </p:nvPicPr>
        <p:blipFill>
          <a:blip r:embed="rId9"/>
          <a:stretch>
            <a:fillRect/>
          </a:stretch>
        </p:blipFill>
        <p:spPr>
          <a:xfrm>
            <a:off x="7050505" y="1296761"/>
            <a:ext cx="1540096" cy="1956795"/>
          </a:xfrm>
          <a:prstGeom prst="rect">
            <a:avLst/>
          </a:prstGeom>
        </p:spPr>
      </p:pic>
      <p:sp>
        <p:nvSpPr>
          <p:cNvPr id="22" name="TextBox 21"/>
          <p:cNvSpPr txBox="1"/>
          <p:nvPr/>
        </p:nvSpPr>
        <p:spPr>
          <a:xfrm>
            <a:off x="4495800" y="768515"/>
            <a:ext cx="3601221" cy="369332"/>
          </a:xfrm>
          <a:prstGeom prst="rect">
            <a:avLst/>
          </a:prstGeom>
          <a:noFill/>
        </p:spPr>
        <p:txBody>
          <a:bodyPr wrap="square" rtlCol="0">
            <a:spAutoFit/>
          </a:bodyPr>
          <a:lstStyle/>
          <a:p>
            <a:r>
              <a:rPr lang="en-US" b="1" dirty="0" smtClean="0"/>
              <a:t>Videos, Planting Plans, Instructions</a:t>
            </a:r>
            <a:endParaRPr lang="en-US" b="1" dirty="0"/>
          </a:p>
        </p:txBody>
      </p:sp>
      <p:pic>
        <p:nvPicPr>
          <p:cNvPr id="8" name="Picture 7"/>
          <p:cNvPicPr>
            <a:picLocks noChangeAspect="1"/>
          </p:cNvPicPr>
          <p:nvPr/>
        </p:nvPicPr>
        <p:blipFill>
          <a:blip r:embed="rId10"/>
          <a:stretch>
            <a:fillRect/>
          </a:stretch>
        </p:blipFill>
        <p:spPr>
          <a:xfrm>
            <a:off x="6346739" y="2008498"/>
            <a:ext cx="1243282" cy="1617802"/>
          </a:xfrm>
          <a:prstGeom prst="rect">
            <a:avLst/>
          </a:prstGeom>
        </p:spPr>
      </p:pic>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9734" y="1132420"/>
            <a:ext cx="3249755" cy="2437315"/>
          </a:xfrm>
          <a:prstGeom prst="rect">
            <a:avLst/>
          </a:prstGeom>
        </p:spPr>
      </p:pic>
    </p:spTree>
    <p:extLst>
      <p:ext uri="{BB962C8B-B14F-4D97-AF65-F5344CB8AC3E}">
        <p14:creationId xmlns:p14="http://schemas.microsoft.com/office/powerpoint/2010/main" val="3789879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8102"/>
          </a:xfrm>
          <a:solidFill>
            <a:srgbClr val="03B4C9"/>
          </a:solidFill>
        </p:spPr>
        <p:txBody>
          <a:bodyPr>
            <a:normAutofit/>
          </a:bodyPr>
          <a:lstStyle/>
          <a:p>
            <a:pPr algn="ctr"/>
            <a:r>
              <a:rPr lang="en-US" sz="2500" b="1" dirty="0" smtClean="0">
                <a:latin typeface="Century Gothic" panose="020B0502020202020204" pitchFamily="34" charset="0"/>
              </a:rPr>
              <a:t>Survey Results</a:t>
            </a:r>
            <a:endParaRPr lang="en-US" sz="2500" b="1" dirty="0">
              <a:solidFill>
                <a:schemeClr val="tx1"/>
              </a:solidFill>
              <a:effectLst/>
              <a:latin typeface="Century Gothic" panose="020B0502020202020204" pitchFamily="34" charset="0"/>
            </a:endParaRPr>
          </a:p>
        </p:txBody>
      </p:sp>
      <p:cxnSp>
        <p:nvCxnSpPr>
          <p:cNvPr id="5" name="Straight Connector 4"/>
          <p:cNvCxnSpPr/>
          <p:nvPr/>
        </p:nvCxnSpPr>
        <p:spPr>
          <a:xfrm>
            <a:off x="0" y="609600"/>
            <a:ext cx="9144000" cy="0"/>
          </a:xfrm>
          <a:prstGeom prst="line">
            <a:avLst/>
          </a:prstGeom>
          <a:ln w="76200">
            <a:solidFill>
              <a:srgbClr val="03B4C9"/>
            </a:solidFill>
          </a:ln>
        </p:spPr>
        <p:style>
          <a:lnRef idx="1">
            <a:schemeClr val="accent1"/>
          </a:lnRef>
          <a:fillRef idx="0">
            <a:schemeClr val="accent1"/>
          </a:fillRef>
          <a:effectRef idx="0">
            <a:schemeClr val="accent1"/>
          </a:effectRef>
          <a:fontRef idx="minor">
            <a:schemeClr val="tx1"/>
          </a:fontRef>
        </p:style>
      </p:cxnSp>
      <p:sp>
        <p:nvSpPr>
          <p:cNvPr id="4" name="AutoShape 2" descr="Image result for storm drain pain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TextBox 14"/>
          <p:cNvSpPr txBox="1"/>
          <p:nvPr/>
        </p:nvSpPr>
        <p:spPr>
          <a:xfrm>
            <a:off x="184577" y="762000"/>
            <a:ext cx="4264026" cy="369332"/>
          </a:xfrm>
          <a:prstGeom prst="rect">
            <a:avLst/>
          </a:prstGeom>
          <a:noFill/>
        </p:spPr>
        <p:txBody>
          <a:bodyPr wrap="square" rtlCol="0">
            <a:spAutoFit/>
          </a:bodyPr>
          <a:lstStyle/>
          <a:p>
            <a:r>
              <a:rPr lang="en-US" b="1" dirty="0" smtClean="0"/>
              <a:t>MAMSWaP 2018/19 Stormwater Survey </a:t>
            </a:r>
            <a:endParaRPr lang="en-US" b="1"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6" y="1192531"/>
            <a:ext cx="2207100" cy="2922269"/>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3352800" y="1152559"/>
            <a:ext cx="5791200" cy="5632311"/>
          </a:xfrm>
          <a:prstGeom prst="rect">
            <a:avLst/>
          </a:prstGeom>
          <a:noFill/>
        </p:spPr>
        <p:txBody>
          <a:bodyPr wrap="square" rtlCol="0">
            <a:spAutoFit/>
          </a:bodyPr>
          <a:lstStyle/>
          <a:p>
            <a:r>
              <a:rPr lang="en-US" b="1" u="sng" dirty="0" smtClean="0"/>
              <a:t>Highlights:</a:t>
            </a:r>
          </a:p>
          <a:p>
            <a:pPr marL="285750" indent="-285750">
              <a:buFont typeface="Arial" panose="020B0604020202020204" pitchFamily="34" charset="0"/>
              <a:buChar char="•"/>
            </a:pPr>
            <a:r>
              <a:rPr lang="en-US" dirty="0" smtClean="0"/>
              <a:t>Mailed random sample survey- 431 responses (29%)</a:t>
            </a:r>
          </a:p>
          <a:p>
            <a:pPr marL="285750" indent="-285750">
              <a:buFont typeface="Arial" panose="020B0604020202020204" pitchFamily="34" charset="0"/>
              <a:buChar char="•"/>
            </a:pPr>
            <a:r>
              <a:rPr lang="en-US" dirty="0" smtClean="0"/>
              <a:t>Do you live in a watershed? 49% responded “Yes”, 33% “Don’t Know”, 18% “No”</a:t>
            </a:r>
          </a:p>
          <a:p>
            <a:pPr marL="285750" indent="-285750">
              <a:buFont typeface="Arial" panose="020B0604020202020204" pitchFamily="34" charset="0"/>
              <a:buChar char="•"/>
            </a:pPr>
            <a:r>
              <a:rPr lang="en-US" dirty="0" smtClean="0"/>
              <a:t>Where does </a:t>
            </a:r>
            <a:r>
              <a:rPr lang="en-US" dirty="0" err="1" smtClean="0"/>
              <a:t>stormwater</a:t>
            </a:r>
            <a:r>
              <a:rPr lang="en-US" dirty="0" smtClean="0"/>
              <a:t> runoff go? 19% responded to a municipal sewerage treatment plant</a:t>
            </a:r>
          </a:p>
          <a:p>
            <a:pPr marL="285750" indent="-285750">
              <a:buFont typeface="Arial" panose="020B0604020202020204" pitchFamily="34" charset="0"/>
              <a:buChar char="•"/>
            </a:pPr>
            <a:r>
              <a:rPr lang="en-US" dirty="0" smtClean="0"/>
              <a:t>Main impacts of </a:t>
            </a:r>
            <a:r>
              <a:rPr lang="en-US" dirty="0" err="1" smtClean="0"/>
              <a:t>stormwater</a:t>
            </a:r>
            <a:r>
              <a:rPr lang="en-US" dirty="0" smtClean="0"/>
              <a:t> runoff – Flooding #1 answer</a:t>
            </a:r>
          </a:p>
          <a:p>
            <a:pPr marL="285750" indent="-285750">
              <a:buFont typeface="Arial" panose="020B0604020202020204" pitchFamily="34" charset="0"/>
              <a:buChar char="•"/>
            </a:pPr>
            <a:r>
              <a:rPr lang="en-US" dirty="0" smtClean="0"/>
              <a:t>Willingness to take actions (somewhat or very willing):</a:t>
            </a:r>
          </a:p>
          <a:p>
            <a:r>
              <a:rPr lang="en-US" dirty="0"/>
              <a:t>	</a:t>
            </a:r>
            <a:r>
              <a:rPr lang="en-US" dirty="0" smtClean="0"/>
              <a:t>-</a:t>
            </a:r>
            <a:r>
              <a:rPr lang="en-US" dirty="0"/>
              <a:t>56%- incorporate native plants</a:t>
            </a:r>
          </a:p>
          <a:p>
            <a:r>
              <a:rPr lang="en-US" dirty="0"/>
              <a:t>	</a:t>
            </a:r>
            <a:r>
              <a:rPr lang="en-US" dirty="0" smtClean="0"/>
              <a:t>-60%- aerate lawn</a:t>
            </a:r>
          </a:p>
          <a:p>
            <a:r>
              <a:rPr lang="en-US" dirty="0"/>
              <a:t>	</a:t>
            </a:r>
            <a:r>
              <a:rPr lang="en-US" b="1" dirty="0" smtClean="0"/>
              <a:t>-58% -install rain barrel</a:t>
            </a:r>
          </a:p>
          <a:p>
            <a:r>
              <a:rPr lang="en-US" dirty="0"/>
              <a:t>	</a:t>
            </a:r>
            <a:r>
              <a:rPr lang="en-US" dirty="0" smtClean="0"/>
              <a:t>-40%- remove street leaves before rain</a:t>
            </a:r>
          </a:p>
          <a:p>
            <a:r>
              <a:rPr lang="en-US" dirty="0"/>
              <a:t>	</a:t>
            </a:r>
            <a:r>
              <a:rPr lang="en-US" b="1" dirty="0" smtClean="0"/>
              <a:t>-61%- Adopt a Storm Drain***</a:t>
            </a:r>
          </a:p>
          <a:p>
            <a:r>
              <a:rPr lang="en-US" b="1" dirty="0"/>
              <a:t>	</a:t>
            </a:r>
            <a:r>
              <a:rPr lang="en-US" b="1" dirty="0" smtClean="0"/>
              <a:t>-73%- report spills***</a:t>
            </a:r>
          </a:p>
          <a:p>
            <a:r>
              <a:rPr lang="en-US" dirty="0"/>
              <a:t>	</a:t>
            </a:r>
            <a:r>
              <a:rPr lang="en-US" dirty="0" smtClean="0"/>
              <a:t>-45%- stop using winter salt</a:t>
            </a:r>
          </a:p>
          <a:p>
            <a:r>
              <a:rPr lang="en-US" dirty="0"/>
              <a:t>	</a:t>
            </a:r>
            <a:r>
              <a:rPr lang="en-US" dirty="0" smtClean="0"/>
              <a:t>-58%- install a rain garden</a:t>
            </a:r>
          </a:p>
          <a:p>
            <a:pPr marL="285750" indent="-285750">
              <a:buFont typeface="Arial" panose="020B0604020202020204" pitchFamily="34" charset="0"/>
              <a:buChar char="•"/>
            </a:pPr>
            <a:r>
              <a:rPr lang="en-US" dirty="0" smtClean="0"/>
              <a:t>43% of respondents wouldn’t know who to </a:t>
            </a:r>
          </a:p>
          <a:p>
            <a:r>
              <a:rPr lang="en-US" dirty="0" smtClean="0"/>
              <a:t>      contact if they noticed a spill to a storm drain</a:t>
            </a:r>
          </a:p>
          <a:p>
            <a:r>
              <a:rPr lang="en-US" dirty="0"/>
              <a:t>	</a:t>
            </a:r>
            <a:endParaRPr lang="en-US" dirty="0" smtClean="0"/>
          </a:p>
          <a:p>
            <a:endParaRPr lang="en-US" dirty="0"/>
          </a:p>
        </p:txBody>
      </p:sp>
      <p:pic>
        <p:nvPicPr>
          <p:cNvPr id="2" name="Picture 1"/>
          <p:cNvPicPr>
            <a:picLocks noChangeAspect="1"/>
          </p:cNvPicPr>
          <p:nvPr/>
        </p:nvPicPr>
        <p:blipFill>
          <a:blip r:embed="rId4"/>
          <a:stretch>
            <a:fillRect/>
          </a:stretch>
        </p:blipFill>
        <p:spPr>
          <a:xfrm>
            <a:off x="1043188" y="3966086"/>
            <a:ext cx="2236504" cy="2805517"/>
          </a:xfrm>
          <a:prstGeom prst="rect">
            <a:avLst/>
          </a:prstGeom>
          <a:ln w="28575">
            <a:solidFill>
              <a:schemeClr val="tx1"/>
            </a:solidFill>
          </a:ln>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03108" y="6001296"/>
            <a:ext cx="740892" cy="84673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200" y="6001296"/>
            <a:ext cx="533400" cy="797547"/>
          </a:xfrm>
          <a:prstGeom prst="rect">
            <a:avLst/>
          </a:prstGeom>
        </p:spPr>
      </p:pic>
    </p:spTree>
    <p:extLst>
      <p:ext uri="{BB962C8B-B14F-4D97-AF65-F5344CB8AC3E}">
        <p14:creationId xmlns:p14="http://schemas.microsoft.com/office/powerpoint/2010/main" val="3216567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txBox="1">
            <a:spLocks/>
          </p:cNvSpPr>
          <p:nvPr/>
        </p:nvSpPr>
        <p:spPr>
          <a:xfrm>
            <a:off x="0" y="5404"/>
            <a:ext cx="9144000" cy="814552"/>
          </a:xfrm>
          <a:prstGeom prst="rect">
            <a:avLst/>
          </a:prstGeom>
          <a:solidFill>
            <a:srgbClr val="03B4C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500" b="1" dirty="0">
              <a:latin typeface="Century Gothic" panose="020B0502020202020204" pitchFamily="34" charset="0"/>
            </a:endParaRPr>
          </a:p>
        </p:txBody>
      </p:sp>
      <p:sp>
        <p:nvSpPr>
          <p:cNvPr id="3" name="Content Placeholder 2"/>
          <p:cNvSpPr>
            <a:spLocks noGrp="1"/>
          </p:cNvSpPr>
          <p:nvPr>
            <p:ph idx="1"/>
          </p:nvPr>
        </p:nvSpPr>
        <p:spPr>
          <a:xfrm>
            <a:off x="0" y="927322"/>
            <a:ext cx="8991600" cy="5562600"/>
          </a:xfrm>
        </p:spPr>
        <p:txBody>
          <a:bodyPr>
            <a:normAutofit/>
          </a:bodyPr>
          <a:lstStyle/>
          <a:p>
            <a:pPr marL="0" indent="0" algn="ctr">
              <a:buNone/>
            </a:pPr>
            <a:endParaRPr lang="en-US" sz="2000" b="1" dirty="0" smtClean="0">
              <a:latin typeface="Century Gothic" panose="020B0502020202020204" pitchFamily="34" charset="0"/>
            </a:endParaRPr>
          </a:p>
          <a:p>
            <a:pPr marL="0" indent="0" algn="ctr">
              <a:spcBef>
                <a:spcPts val="0"/>
              </a:spcBef>
              <a:buNone/>
            </a:pPr>
            <a:endParaRPr lang="en-US" sz="2500" dirty="0">
              <a:latin typeface="Century Gothic" panose="020B0502020202020204" pitchFamily="34" charset="0"/>
            </a:endParaRPr>
          </a:p>
          <a:p>
            <a:pPr marL="0" indent="0" algn="ctr">
              <a:spcBef>
                <a:spcPts val="0"/>
              </a:spcBef>
              <a:buNone/>
            </a:pPr>
            <a:endParaRPr lang="en-US" sz="2500" dirty="0" smtClean="0">
              <a:latin typeface="Century Gothic" panose="020B0502020202020204" pitchFamily="34" charset="0"/>
            </a:endParaRPr>
          </a:p>
          <a:p>
            <a:pPr marL="0" indent="0" algn="ctr">
              <a:spcBef>
                <a:spcPts val="0"/>
              </a:spcBef>
              <a:buNone/>
            </a:pPr>
            <a:r>
              <a:rPr lang="en-US" sz="2500" dirty="0" smtClean="0">
                <a:latin typeface="Century Gothic" panose="020B0502020202020204" pitchFamily="34" charset="0"/>
              </a:rPr>
              <a:t>Enter your </a:t>
            </a:r>
            <a:r>
              <a:rPr lang="en-US" sz="2500" smtClean="0">
                <a:latin typeface="Century Gothic" panose="020B0502020202020204" pitchFamily="34" charset="0"/>
              </a:rPr>
              <a:t>contact information here</a:t>
            </a:r>
            <a:endParaRPr lang="en-US" sz="2500" dirty="0" smtClean="0">
              <a:latin typeface="Century Gothic" panose="020B0502020202020204" pitchFamily="34" charset="0"/>
            </a:endParaRPr>
          </a:p>
          <a:p>
            <a:pPr marL="0" indent="0" algn="ctr">
              <a:spcBef>
                <a:spcPts val="0"/>
              </a:spcBef>
              <a:buNone/>
            </a:pPr>
            <a:endParaRPr lang="en-US" sz="2500" dirty="0" smtClean="0">
              <a:latin typeface="Century Gothic" panose="020B0502020202020204" pitchFamily="34" charset="0"/>
              <a:hlinkClick r:id="rId3"/>
            </a:endParaRPr>
          </a:p>
          <a:p>
            <a:pPr marL="0" indent="0" algn="ctr">
              <a:spcBef>
                <a:spcPts val="0"/>
              </a:spcBef>
              <a:buNone/>
            </a:pPr>
            <a:r>
              <a:rPr lang="en-US" sz="2500" b="1" dirty="0" smtClean="0">
                <a:latin typeface="Century Gothic" panose="020B0502020202020204" pitchFamily="34" charset="0"/>
                <a:hlinkClick r:id="rId3"/>
              </a:rPr>
              <a:t>www.ripple-effects.com</a:t>
            </a:r>
            <a:r>
              <a:rPr lang="en-US" sz="2500" b="1" dirty="0" smtClean="0">
                <a:latin typeface="Century Gothic" panose="020B0502020202020204" pitchFamily="34" charset="0"/>
              </a:rPr>
              <a:t> </a:t>
            </a:r>
          </a:p>
          <a:p>
            <a:pPr marL="0" indent="0" algn="ctr">
              <a:spcBef>
                <a:spcPts val="0"/>
              </a:spcBef>
              <a:buNone/>
            </a:pPr>
            <a:endParaRPr lang="en-US" sz="2500" dirty="0"/>
          </a:p>
          <a:p>
            <a:pPr marL="0" indent="0" algn="ctr">
              <a:spcBef>
                <a:spcPts val="0"/>
              </a:spcBef>
              <a:buNone/>
            </a:pPr>
            <a:endParaRPr lang="en-US" sz="2500" dirty="0" smtClean="0"/>
          </a:p>
          <a:p>
            <a:pPr marL="0" indent="0" algn="ctr">
              <a:buNone/>
            </a:pPr>
            <a:endParaRPr lang="en-US" dirty="0" smtClean="0"/>
          </a:p>
          <a:p>
            <a:pPr marL="0" indent="0" algn="ctr">
              <a:buNone/>
            </a:pPr>
            <a:endParaRPr lang="en-US" dirty="0"/>
          </a:p>
        </p:txBody>
      </p:sp>
      <p:sp>
        <p:nvSpPr>
          <p:cNvPr id="7" name="TextBox 6"/>
          <p:cNvSpPr txBox="1"/>
          <p:nvPr/>
        </p:nvSpPr>
        <p:spPr>
          <a:xfrm>
            <a:off x="762000" y="151070"/>
            <a:ext cx="7781925" cy="523220"/>
          </a:xfrm>
          <a:prstGeom prst="rect">
            <a:avLst/>
          </a:prstGeom>
          <a:noFill/>
        </p:spPr>
        <p:txBody>
          <a:bodyPr wrap="square" rtlCol="0">
            <a:spAutoFit/>
          </a:bodyPr>
          <a:lstStyle/>
          <a:p>
            <a:pPr algn="ctr"/>
            <a:r>
              <a:rPr lang="en-US" sz="2800" b="1" dirty="0">
                <a:latin typeface="Century Gothic" panose="020B0502020202020204" pitchFamily="34" charset="0"/>
              </a:rPr>
              <a:t>Questions?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3108" y="6001296"/>
            <a:ext cx="740892" cy="84673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001296"/>
            <a:ext cx="533400" cy="797547"/>
          </a:xfrm>
          <a:prstGeom prst="rect">
            <a:avLst/>
          </a:prstGeom>
        </p:spPr>
      </p:pic>
    </p:spTree>
    <p:extLst>
      <p:ext uri="{BB962C8B-B14F-4D97-AF65-F5344CB8AC3E}">
        <p14:creationId xmlns:p14="http://schemas.microsoft.com/office/powerpoint/2010/main" val="3256680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txBox="1">
            <a:spLocks/>
          </p:cNvSpPr>
          <p:nvPr/>
        </p:nvSpPr>
        <p:spPr>
          <a:xfrm>
            <a:off x="0" y="0"/>
            <a:ext cx="9144000" cy="814552"/>
          </a:xfrm>
          <a:prstGeom prst="rect">
            <a:avLst/>
          </a:prstGeom>
          <a:solidFill>
            <a:srgbClr val="03B4C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500" b="1" dirty="0">
              <a:latin typeface="Century Gothic" panose="020B0502020202020204" pitchFamily="34" charset="0"/>
            </a:endParaRPr>
          </a:p>
        </p:txBody>
      </p:sp>
      <p:sp>
        <p:nvSpPr>
          <p:cNvPr id="2" name="Title 1"/>
          <p:cNvSpPr>
            <a:spLocks noGrp="1"/>
          </p:cNvSpPr>
          <p:nvPr>
            <p:ph type="title"/>
          </p:nvPr>
        </p:nvSpPr>
        <p:spPr>
          <a:xfrm>
            <a:off x="457200" y="0"/>
            <a:ext cx="8229600" cy="750332"/>
          </a:xfrm>
        </p:spPr>
        <p:txBody>
          <a:bodyPr>
            <a:normAutofit/>
          </a:bodyPr>
          <a:lstStyle/>
          <a:p>
            <a:pPr algn="ctr"/>
            <a:r>
              <a:rPr lang="en-US" sz="2500" b="1" dirty="0" smtClean="0">
                <a:solidFill>
                  <a:schemeClr val="tx1"/>
                </a:solidFill>
                <a:effectLst/>
                <a:latin typeface="Century Gothic" panose="020B0502020202020204" pitchFamily="34" charset="0"/>
              </a:rPr>
              <a:t>Plant Dane</a:t>
            </a:r>
            <a:endParaRPr lang="en-US" sz="2500" b="1" dirty="0">
              <a:solidFill>
                <a:schemeClr val="tx1"/>
              </a:solidFill>
              <a:effectLst/>
              <a:latin typeface="Century Gothic" panose="020B0502020202020204" pitchFamily="34" charset="0"/>
            </a:endParaRPr>
          </a:p>
        </p:txBody>
      </p:sp>
      <p:sp>
        <p:nvSpPr>
          <p:cNvPr id="6" name="TextBox 5"/>
          <p:cNvSpPr txBox="1"/>
          <p:nvPr/>
        </p:nvSpPr>
        <p:spPr>
          <a:xfrm>
            <a:off x="76200" y="915432"/>
            <a:ext cx="8915400" cy="646331"/>
          </a:xfrm>
          <a:prstGeom prst="rect">
            <a:avLst/>
          </a:prstGeom>
          <a:noFill/>
        </p:spPr>
        <p:txBody>
          <a:bodyPr wrap="square" rtlCol="0">
            <a:spAutoFit/>
          </a:bodyPr>
          <a:lstStyle/>
          <a:p>
            <a:pPr algn="ctr"/>
            <a:r>
              <a:rPr lang="en-US" b="1" u="sng" dirty="0" smtClean="0">
                <a:latin typeface="Century Gothic" panose="020B0502020202020204" pitchFamily="34" charset="0"/>
              </a:rPr>
              <a:t>Goal: </a:t>
            </a:r>
            <a:r>
              <a:rPr lang="en-US" dirty="0" smtClean="0">
                <a:latin typeface="Century Gothic" panose="020B0502020202020204" pitchFamily="34" charset="0"/>
              </a:rPr>
              <a:t>Encourage residents </a:t>
            </a:r>
            <a:r>
              <a:rPr lang="en-US" dirty="0">
                <a:latin typeface="Century Gothic" panose="020B0502020202020204" pitchFamily="34" charset="0"/>
              </a:rPr>
              <a:t>and organizations to </a:t>
            </a:r>
            <a:r>
              <a:rPr lang="en-US" dirty="0" smtClean="0">
                <a:latin typeface="Century Gothic" panose="020B0502020202020204" pitchFamily="34" charset="0"/>
              </a:rPr>
              <a:t>plant native gardens and </a:t>
            </a:r>
            <a:r>
              <a:rPr lang="en-US" dirty="0">
                <a:latin typeface="Century Gothic" panose="020B0502020202020204" pitchFamily="34" charset="0"/>
              </a:rPr>
              <a:t>rain </a:t>
            </a:r>
            <a:r>
              <a:rPr lang="en-US" dirty="0" smtClean="0">
                <a:latin typeface="Century Gothic" panose="020B0502020202020204" pitchFamily="34" charset="0"/>
              </a:rPr>
              <a:t>gardens to increase infiltration and reduce </a:t>
            </a:r>
            <a:r>
              <a:rPr lang="en-US" dirty="0" err="1" smtClean="0">
                <a:latin typeface="Century Gothic" panose="020B0502020202020204" pitchFamily="34" charset="0"/>
              </a:rPr>
              <a:t>stormwater</a:t>
            </a:r>
            <a:r>
              <a:rPr lang="en-US" dirty="0" smtClean="0">
                <a:latin typeface="Century Gothic" panose="020B0502020202020204" pitchFamily="34" charset="0"/>
              </a:rPr>
              <a:t> runoff. </a:t>
            </a:r>
            <a:endParaRPr lang="en-US" dirty="0">
              <a:latin typeface="Century Gothic" panose="020B0502020202020204" pitchFamily="34" charset="0"/>
            </a:endParaRPr>
          </a:p>
        </p:txBody>
      </p:sp>
      <p:sp>
        <p:nvSpPr>
          <p:cNvPr id="9" name="TextBox 8"/>
          <p:cNvSpPr txBox="1"/>
          <p:nvPr/>
        </p:nvSpPr>
        <p:spPr>
          <a:xfrm>
            <a:off x="76200" y="1530366"/>
            <a:ext cx="6285186" cy="2308324"/>
          </a:xfrm>
          <a:prstGeom prst="rect">
            <a:avLst/>
          </a:prstGeom>
          <a:noFill/>
        </p:spPr>
        <p:txBody>
          <a:bodyPr wrap="square" rtlCol="0">
            <a:spAutoFit/>
          </a:bodyPr>
          <a:lstStyle/>
          <a:p>
            <a:r>
              <a:rPr lang="en-US" b="1" u="sng" dirty="0" smtClean="0">
                <a:latin typeface="Century Gothic" panose="020B0502020202020204" pitchFamily="34" charset="0"/>
              </a:rPr>
              <a:t>Options:</a:t>
            </a:r>
          </a:p>
          <a:p>
            <a:pPr marL="285750" indent="-285750">
              <a:buBlip>
                <a:blip r:embed="rId3"/>
              </a:buBlip>
            </a:pPr>
            <a:r>
              <a:rPr lang="en-US" b="1" dirty="0" smtClean="0">
                <a:latin typeface="Century Gothic" panose="020B0502020202020204" pitchFamily="34" charset="0"/>
              </a:rPr>
              <a:t>Order </a:t>
            </a:r>
            <a:r>
              <a:rPr lang="en-US" dirty="0" smtClean="0">
                <a:latin typeface="Century Gothic" panose="020B0502020202020204" pitchFamily="34" charset="0"/>
              </a:rPr>
              <a:t>Low cost native plants- 50+ species, $2.50/each</a:t>
            </a:r>
          </a:p>
          <a:p>
            <a:pPr marL="285750" indent="-285750">
              <a:buBlip>
                <a:blip r:embed="rId3"/>
              </a:buBlip>
            </a:pPr>
            <a:r>
              <a:rPr lang="en-US" b="1" dirty="0" smtClean="0">
                <a:latin typeface="Century Gothic" panose="020B0502020202020204" pitchFamily="34" charset="0"/>
              </a:rPr>
              <a:t>Donate</a:t>
            </a:r>
            <a:r>
              <a:rPr lang="en-US" dirty="0" smtClean="0">
                <a:latin typeface="Century Gothic" panose="020B0502020202020204" pitchFamily="34" charset="0"/>
              </a:rPr>
              <a:t> plants for Free Native Plants for School and Community Projects (spring)</a:t>
            </a:r>
          </a:p>
          <a:p>
            <a:pPr marL="285750" indent="-285750">
              <a:buBlip>
                <a:blip r:embed="rId3"/>
              </a:buBlip>
            </a:pPr>
            <a:r>
              <a:rPr lang="en-US" b="1" dirty="0" smtClean="0">
                <a:latin typeface="Century Gothic" panose="020B0502020202020204" pitchFamily="34" charset="0"/>
              </a:rPr>
              <a:t>Grow</a:t>
            </a:r>
            <a:r>
              <a:rPr lang="en-US" dirty="0" smtClean="0">
                <a:latin typeface="Century Gothic" panose="020B0502020202020204" pitchFamily="34" charset="0"/>
              </a:rPr>
              <a:t> native plants from seed-training and seed provided. (fall)</a:t>
            </a:r>
          </a:p>
          <a:p>
            <a:pPr marL="285750" indent="-285750">
              <a:buBlip>
                <a:blip r:embed="rId3"/>
              </a:buBlip>
            </a:pPr>
            <a:r>
              <a:rPr lang="en-US" b="1" dirty="0" smtClean="0">
                <a:latin typeface="Century Gothic" panose="020B0502020202020204" pitchFamily="34" charset="0"/>
              </a:rPr>
              <a:t>Learn</a:t>
            </a:r>
            <a:r>
              <a:rPr lang="en-US" dirty="0" smtClean="0">
                <a:latin typeface="Century Gothic" panose="020B0502020202020204" pitchFamily="34" charset="0"/>
              </a:rPr>
              <a:t> – attend a workshop/webinar</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657" y="3838690"/>
            <a:ext cx="2415020" cy="181126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93650" y="3257388"/>
            <a:ext cx="2635227" cy="197642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2578501" y="4692947"/>
            <a:ext cx="2042343" cy="1531757"/>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8426" y="3991795"/>
            <a:ext cx="1412990" cy="211783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72626" y="1573170"/>
            <a:ext cx="2877276" cy="1220131"/>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03108" y="6001296"/>
            <a:ext cx="740892" cy="846734"/>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 y="6001296"/>
            <a:ext cx="533400" cy="797547"/>
          </a:xfrm>
          <a:prstGeom prst="rect">
            <a:avLst/>
          </a:prstGeom>
        </p:spPr>
      </p:pic>
    </p:spTree>
    <p:extLst>
      <p:ext uri="{BB962C8B-B14F-4D97-AF65-F5344CB8AC3E}">
        <p14:creationId xmlns:p14="http://schemas.microsoft.com/office/powerpoint/2010/main" val="2213112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Title 3"/>
          <p:cNvSpPr txBox="1">
            <a:spLocks/>
          </p:cNvSpPr>
          <p:nvPr/>
        </p:nvSpPr>
        <p:spPr>
          <a:xfrm>
            <a:off x="0" y="0"/>
            <a:ext cx="9144000" cy="814552"/>
          </a:xfrm>
          <a:prstGeom prst="rect">
            <a:avLst/>
          </a:prstGeom>
          <a:solidFill>
            <a:srgbClr val="03B4C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500" b="1" dirty="0">
              <a:latin typeface="Century Gothic" panose="020B0502020202020204" pitchFamily="34" charset="0"/>
            </a:endParaRPr>
          </a:p>
        </p:txBody>
      </p:sp>
      <p:sp>
        <p:nvSpPr>
          <p:cNvPr id="2" name="Title 1"/>
          <p:cNvSpPr>
            <a:spLocks noGrp="1"/>
          </p:cNvSpPr>
          <p:nvPr>
            <p:ph type="title"/>
          </p:nvPr>
        </p:nvSpPr>
        <p:spPr>
          <a:xfrm>
            <a:off x="497385" y="107108"/>
            <a:ext cx="8229600" cy="609600"/>
          </a:xfrm>
        </p:spPr>
        <p:txBody>
          <a:bodyPr>
            <a:normAutofit/>
          </a:bodyPr>
          <a:lstStyle/>
          <a:p>
            <a:pPr algn="ctr"/>
            <a:r>
              <a:rPr lang="en-US" sz="2500" b="1" dirty="0" smtClean="0">
                <a:solidFill>
                  <a:schemeClr val="tx1"/>
                </a:solidFill>
                <a:effectLst/>
                <a:latin typeface="Century Gothic" panose="020B0502020202020204" pitchFamily="34" charset="0"/>
              </a:rPr>
              <a:t>Leaf-free Streets for Clean Waters</a:t>
            </a:r>
            <a:endParaRPr lang="en-US" sz="2500" b="1" dirty="0">
              <a:solidFill>
                <a:schemeClr val="tx1"/>
              </a:solidFill>
              <a:effectLst/>
              <a:latin typeface="Century Gothic" panose="020B0502020202020204" pitchFamily="34" charset="0"/>
            </a:endParaRPr>
          </a:p>
        </p:txBody>
      </p:sp>
      <p:sp>
        <p:nvSpPr>
          <p:cNvPr id="6" name="TextBox 5"/>
          <p:cNvSpPr txBox="1"/>
          <p:nvPr/>
        </p:nvSpPr>
        <p:spPr>
          <a:xfrm>
            <a:off x="228600" y="1387718"/>
            <a:ext cx="5920107" cy="3847207"/>
          </a:xfrm>
          <a:prstGeom prst="rect">
            <a:avLst/>
          </a:prstGeom>
          <a:noFill/>
        </p:spPr>
        <p:txBody>
          <a:bodyPr wrap="square" rtlCol="0">
            <a:spAutoFit/>
          </a:bodyPr>
          <a:lstStyle/>
          <a:p>
            <a:r>
              <a:rPr lang="en-US" b="1" u="sng" dirty="0" smtClean="0">
                <a:latin typeface="Century Gothic" panose="020B0502020202020204" pitchFamily="34" charset="0"/>
              </a:rPr>
              <a:t>Target Audience: </a:t>
            </a:r>
            <a:r>
              <a:rPr lang="en-US" dirty="0" smtClean="0">
                <a:latin typeface="Century Gothic" panose="020B0502020202020204" pitchFamily="34" charset="0"/>
              </a:rPr>
              <a:t>Residents </a:t>
            </a:r>
            <a:r>
              <a:rPr lang="en-US" dirty="0">
                <a:latin typeface="Century Gothic" panose="020B0502020202020204" pitchFamily="34" charset="0"/>
              </a:rPr>
              <a:t>and businesses located in densely populated urban areas with a high concentration of large terrace </a:t>
            </a:r>
            <a:r>
              <a:rPr lang="en-US" dirty="0" smtClean="0">
                <a:latin typeface="Century Gothic" panose="020B0502020202020204" pitchFamily="34" charset="0"/>
              </a:rPr>
              <a:t>trees.</a:t>
            </a:r>
          </a:p>
          <a:p>
            <a:endParaRPr lang="en-US" sz="500" u="sng" dirty="0" smtClean="0">
              <a:latin typeface="Century Gothic" panose="020B0502020202020204" pitchFamily="34" charset="0"/>
            </a:endParaRPr>
          </a:p>
          <a:p>
            <a:r>
              <a:rPr lang="en-US" b="1" u="sng" dirty="0" smtClean="0">
                <a:latin typeface="Century Gothic" panose="020B0502020202020204" pitchFamily="34" charset="0"/>
              </a:rPr>
              <a:t>Key Messages:</a:t>
            </a:r>
          </a:p>
          <a:p>
            <a:pPr marL="285750" indent="-285750">
              <a:buBlip>
                <a:blip r:embed="rId3"/>
              </a:buBlip>
            </a:pPr>
            <a:r>
              <a:rPr lang="en-US" dirty="0">
                <a:latin typeface="Century Gothic" panose="020B0502020202020204" pitchFamily="34" charset="0"/>
              </a:rPr>
              <a:t>Leaves left in the street every fall are a major source of phosphorus to urban </a:t>
            </a:r>
            <a:r>
              <a:rPr lang="en-US" dirty="0" err="1">
                <a:latin typeface="Century Gothic" panose="020B0502020202020204" pitchFamily="34" charset="0"/>
              </a:rPr>
              <a:t>stormwater</a:t>
            </a:r>
            <a:r>
              <a:rPr lang="en-US" dirty="0" smtClean="0">
                <a:latin typeface="Century Gothic" panose="020B0502020202020204" pitchFamily="34" charset="0"/>
              </a:rPr>
              <a:t>.</a:t>
            </a:r>
          </a:p>
          <a:p>
            <a:pPr marL="285750" indent="-285750">
              <a:buBlip>
                <a:blip r:embed="rId3"/>
              </a:buBlip>
            </a:pPr>
            <a:r>
              <a:rPr lang="en-US" dirty="0">
                <a:latin typeface="Century Gothic" panose="020B0502020202020204" pitchFamily="34" charset="0"/>
              </a:rPr>
              <a:t>When it rains water runs through street leaves forming a "leaf-tea" rich in dissolved phosphorus that drains  to our lakes, rivers and streams</a:t>
            </a:r>
            <a:r>
              <a:rPr lang="en-US" dirty="0" smtClean="0">
                <a:latin typeface="Century Gothic" panose="020B0502020202020204" pitchFamily="34" charset="0"/>
              </a:rPr>
              <a:t>.</a:t>
            </a:r>
          </a:p>
          <a:p>
            <a:pPr marL="285750" indent="-285750">
              <a:buBlip>
                <a:blip r:embed="rId3"/>
              </a:buBlip>
            </a:pPr>
            <a:r>
              <a:rPr lang="en-US" dirty="0">
                <a:latin typeface="Century Gothic" panose="020B0502020202020204" pitchFamily="34" charset="0"/>
              </a:rPr>
              <a:t>Safely removing street leaves before the rain can significantly reduce the amount of phosphorus in urban </a:t>
            </a:r>
            <a:r>
              <a:rPr lang="en-US" dirty="0" err="1">
                <a:latin typeface="Century Gothic" panose="020B0502020202020204" pitchFamily="34" charset="0"/>
              </a:rPr>
              <a:t>stormwater</a:t>
            </a:r>
            <a:r>
              <a:rPr lang="en-US" dirty="0">
                <a:latin typeface="Century Gothic" panose="020B0502020202020204" pitchFamily="34" charset="0"/>
              </a:rPr>
              <a:t>- Join us in keeping streets leaf-free this fall</a:t>
            </a:r>
            <a:r>
              <a:rPr lang="en-US" dirty="0" smtClean="0">
                <a:latin typeface="Century Gothic" panose="020B0502020202020204" pitchFamily="34" charset="0"/>
              </a:rPr>
              <a:t>!</a:t>
            </a:r>
          </a:p>
          <a:p>
            <a:endParaRPr lang="en-US" sz="500" dirty="0" smtClean="0">
              <a:latin typeface="Century Gothic" panose="020B0502020202020204" pitchFamily="34" charset="0"/>
            </a:endParaRPr>
          </a:p>
        </p:txBody>
      </p:sp>
      <p:sp>
        <p:nvSpPr>
          <p:cNvPr id="7" name="TextBox 6"/>
          <p:cNvSpPr txBox="1"/>
          <p:nvPr/>
        </p:nvSpPr>
        <p:spPr>
          <a:xfrm>
            <a:off x="154485" y="781972"/>
            <a:ext cx="8915400" cy="369332"/>
          </a:xfrm>
          <a:prstGeom prst="rect">
            <a:avLst/>
          </a:prstGeom>
          <a:noFill/>
        </p:spPr>
        <p:txBody>
          <a:bodyPr wrap="square" rtlCol="0">
            <a:spAutoFit/>
          </a:bodyPr>
          <a:lstStyle/>
          <a:p>
            <a:pPr algn="ctr"/>
            <a:r>
              <a:rPr lang="en-US" b="1" u="sng" dirty="0" smtClean="0">
                <a:latin typeface="Century Gothic" panose="020B0502020202020204" pitchFamily="34" charset="0"/>
              </a:rPr>
              <a:t>Goal:</a:t>
            </a:r>
            <a:r>
              <a:rPr lang="en-US" dirty="0" smtClean="0">
                <a:latin typeface="Century Gothic" panose="020B0502020202020204" pitchFamily="34" charset="0"/>
              </a:rPr>
              <a:t> Encourage residents to actively remove street leaves before the rain.</a:t>
            </a:r>
            <a:endParaRPr lang="en-US" dirty="0">
              <a:latin typeface="Century Gothic" panose="020B0502020202020204" pitchFamily="34" charset="0"/>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3223" y="3491439"/>
            <a:ext cx="1915990" cy="19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www.ripple-effects.com/documents/img/RakingV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4876800"/>
            <a:ext cx="2662664" cy="18425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1563" y="1099847"/>
            <a:ext cx="2860037" cy="2100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30536" y="5423146"/>
            <a:ext cx="2613389" cy="369332"/>
          </a:xfrm>
          <a:prstGeom prst="rect">
            <a:avLst/>
          </a:prstGeom>
          <a:noFill/>
        </p:spPr>
        <p:txBody>
          <a:bodyPr wrap="square" rtlCol="0">
            <a:spAutoFit/>
          </a:bodyPr>
          <a:lstStyle/>
          <a:p>
            <a:r>
              <a:rPr lang="en-US" b="1" dirty="0" smtClean="0"/>
              <a:t>Text/email rain alerts</a:t>
            </a:r>
            <a:endParaRPr lang="en-US" b="1" dirty="0"/>
          </a:p>
        </p:txBody>
      </p:sp>
      <p:sp>
        <p:nvSpPr>
          <p:cNvPr id="14" name="TextBox 13"/>
          <p:cNvSpPr txBox="1"/>
          <p:nvPr/>
        </p:nvSpPr>
        <p:spPr>
          <a:xfrm>
            <a:off x="6923496" y="3076323"/>
            <a:ext cx="1239704" cy="369332"/>
          </a:xfrm>
          <a:prstGeom prst="rect">
            <a:avLst/>
          </a:prstGeom>
          <a:noFill/>
        </p:spPr>
        <p:txBody>
          <a:bodyPr wrap="square" rtlCol="0">
            <a:spAutoFit/>
          </a:bodyPr>
          <a:lstStyle/>
          <a:p>
            <a:r>
              <a:rPr lang="en-US" b="1" dirty="0" smtClean="0"/>
              <a:t>Yard signs</a:t>
            </a:r>
            <a:endParaRPr lang="en-US" b="1" dirty="0"/>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03108" y="6001296"/>
            <a:ext cx="740892" cy="846734"/>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 y="6001296"/>
            <a:ext cx="533400" cy="797547"/>
          </a:xfrm>
          <a:prstGeom prst="rect">
            <a:avLst/>
          </a:prstGeom>
        </p:spPr>
      </p:pic>
    </p:spTree>
    <p:extLst>
      <p:ext uri="{BB962C8B-B14F-4D97-AF65-F5344CB8AC3E}">
        <p14:creationId xmlns:p14="http://schemas.microsoft.com/office/powerpoint/2010/main" val="2407489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72855"/>
            <a:ext cx="9144000" cy="762000"/>
          </a:xfrm>
          <a:prstGeom prst="rect">
            <a:avLst/>
          </a:prstGeom>
          <a:solidFill>
            <a:srgbClr val="03B4C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smtClean="0">
                <a:latin typeface="Century Gothic" panose="020B0502020202020204" pitchFamily="34" charset="0"/>
              </a:rPr>
              <a:t>Partner Toolkits</a:t>
            </a:r>
            <a:endParaRPr lang="en-US" sz="2500" b="1" dirty="0">
              <a:latin typeface="Century Gothic" panose="020B0502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3108" y="6001296"/>
            <a:ext cx="740892" cy="846734"/>
          </a:xfrm>
          <a:prstGeom prst="rect">
            <a:avLst/>
          </a:prstGeom>
        </p:spPr>
      </p:pic>
      <p:pic>
        <p:nvPicPr>
          <p:cNvPr id="3" name="Picture 2">
            <a:hlinkClick r:id="rId4"/>
          </p:cNvPr>
          <p:cNvPicPr>
            <a:picLocks noChangeAspect="1"/>
          </p:cNvPicPr>
          <p:nvPr/>
        </p:nvPicPr>
        <p:blipFill>
          <a:blip r:embed="rId5"/>
          <a:stretch>
            <a:fillRect/>
          </a:stretch>
        </p:blipFill>
        <p:spPr>
          <a:xfrm>
            <a:off x="107114" y="762000"/>
            <a:ext cx="6019800" cy="5807415"/>
          </a:xfrm>
          <a:prstGeom prst="rect">
            <a:avLst/>
          </a:prstGeom>
        </p:spPr>
      </p:pic>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63438" y="2813289"/>
            <a:ext cx="1963670" cy="2021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2195" y="806247"/>
            <a:ext cx="2341359" cy="1719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73676" y="2107797"/>
            <a:ext cx="878273" cy="14109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10200" y="2362200"/>
            <a:ext cx="919930" cy="1408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 y="6001296"/>
            <a:ext cx="533400" cy="797547"/>
          </a:xfrm>
          <a:prstGeom prst="rect">
            <a:avLst/>
          </a:prstGeom>
        </p:spPr>
      </p:pic>
      <p:pic>
        <p:nvPicPr>
          <p:cNvPr id="1026" name="Picture 2" descr="https://ripple-effects.com/documents/pdf/Leaf-free-Streets/Wheelbarrow-Leaf-Grapic.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61705" y="4024868"/>
            <a:ext cx="1368425" cy="11467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ripple-effects.com/documents/pdf/Leaf-free-Streets/Leaf-Raking-Watercolor-Graphic.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37905" y="5378686"/>
            <a:ext cx="1292225" cy="108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350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8229600" cy="685800"/>
          </a:xfrm>
        </p:spPr>
        <p:txBody>
          <a:bodyPr>
            <a:normAutofit/>
          </a:bodyPr>
          <a:lstStyle/>
          <a:p>
            <a:pPr algn="ctr"/>
            <a:r>
              <a:rPr lang="en-US" sz="2500" b="1" dirty="0" smtClean="0">
                <a:solidFill>
                  <a:schemeClr val="tx1"/>
                </a:solidFill>
                <a:effectLst/>
                <a:latin typeface="Century Gothic" panose="020B0502020202020204" pitchFamily="34" charset="0"/>
              </a:rPr>
              <a:t>Storm Drain Murals</a:t>
            </a:r>
            <a:endParaRPr lang="en-US" sz="2500" b="1" dirty="0">
              <a:solidFill>
                <a:schemeClr val="tx1"/>
              </a:solidFill>
              <a:effectLst/>
              <a:latin typeface="Century Gothic" panose="020B0502020202020204" pitchFamily="34" charset="0"/>
            </a:endParaRPr>
          </a:p>
        </p:txBody>
      </p:sp>
      <p:cxnSp>
        <p:nvCxnSpPr>
          <p:cNvPr id="5" name="Straight Connector 4"/>
          <p:cNvCxnSpPr/>
          <p:nvPr/>
        </p:nvCxnSpPr>
        <p:spPr>
          <a:xfrm>
            <a:off x="0" y="746234"/>
            <a:ext cx="9144000" cy="0"/>
          </a:xfrm>
          <a:prstGeom prst="line">
            <a:avLst/>
          </a:prstGeom>
          <a:ln w="76200">
            <a:solidFill>
              <a:srgbClr val="03B4C9"/>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0" y="838200"/>
            <a:ext cx="9003424" cy="646331"/>
          </a:xfrm>
          <a:prstGeom prst="rect">
            <a:avLst/>
          </a:prstGeom>
          <a:noFill/>
        </p:spPr>
        <p:txBody>
          <a:bodyPr wrap="square" rtlCol="0">
            <a:spAutoFit/>
          </a:bodyPr>
          <a:lstStyle/>
          <a:p>
            <a:pPr algn="ctr"/>
            <a:r>
              <a:rPr lang="en-US" b="1" u="sng" dirty="0" smtClean="0">
                <a:latin typeface="Century Gothic" panose="020B0502020202020204" pitchFamily="34" charset="0"/>
              </a:rPr>
              <a:t>Goal:</a:t>
            </a:r>
            <a:r>
              <a:rPr lang="en-US" dirty="0" smtClean="0">
                <a:latin typeface="Century Gothic" panose="020B0502020202020204" pitchFamily="34" charset="0"/>
              </a:rPr>
              <a:t> Raise awareness that </a:t>
            </a:r>
            <a:r>
              <a:rPr lang="en-US" dirty="0" err="1" smtClean="0">
                <a:latin typeface="Century Gothic" panose="020B0502020202020204" pitchFamily="34" charset="0"/>
              </a:rPr>
              <a:t>stormwater</a:t>
            </a:r>
            <a:r>
              <a:rPr lang="en-US" dirty="0">
                <a:latin typeface="Century Gothic" panose="020B0502020202020204" pitchFamily="34" charset="0"/>
              </a:rPr>
              <a:t> </a:t>
            </a:r>
            <a:r>
              <a:rPr lang="en-US" dirty="0" smtClean="0">
                <a:latin typeface="Century Gothic" panose="020B0502020202020204" pitchFamily="34" charset="0"/>
              </a:rPr>
              <a:t>runoff drains to local waters.</a:t>
            </a:r>
          </a:p>
          <a:p>
            <a:pPr algn="ctr"/>
            <a:endParaRPr lang="en-US" dirty="0">
              <a:latin typeface="Century Gothic" panose="020B0502020202020204" pitchFamily="34" charset="0"/>
            </a:endParaRPr>
          </a:p>
        </p:txBody>
      </p:sp>
      <p:sp>
        <p:nvSpPr>
          <p:cNvPr id="4" name="AutoShape 2" descr="Image result for storm drain painting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3834" y="1249840"/>
            <a:ext cx="5801710" cy="27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farm1.static.flickr.com/915/28729657497_4160dda2d8_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1347896"/>
            <a:ext cx="2448206" cy="1723786"/>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3"/>
          <p:cNvSpPr txBox="1">
            <a:spLocks/>
          </p:cNvSpPr>
          <p:nvPr/>
        </p:nvSpPr>
        <p:spPr>
          <a:xfrm>
            <a:off x="0" y="0"/>
            <a:ext cx="9144000" cy="814552"/>
          </a:xfrm>
          <a:prstGeom prst="rect">
            <a:avLst/>
          </a:prstGeom>
          <a:solidFill>
            <a:srgbClr val="03B4C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smtClean="0">
                <a:latin typeface="Century Gothic" panose="020B0502020202020204" pitchFamily="34" charset="0"/>
              </a:rPr>
              <a:t>Storm Drain Mural Program</a:t>
            </a:r>
            <a:endParaRPr lang="en-US" sz="2500" b="1" dirty="0">
              <a:latin typeface="Century Gothic" panose="020B0502020202020204" pitchFamily="34" charset="0"/>
            </a:endParaRPr>
          </a:p>
        </p:txBody>
      </p:sp>
      <p:pic>
        <p:nvPicPr>
          <p:cNvPr id="6" name="Picture 2" descr="https://farm66.static.flickr.com/65535/48530338787_02919c0539_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6377" y="4150284"/>
            <a:ext cx="1667435" cy="222324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s://farm1.static.flickr.com/853/42899549354_9839a27463_b.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1479" y="3352801"/>
            <a:ext cx="2527183" cy="18435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s://farm66.static.flickr.com/65535/48045039571_ed2b34d926_b.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65409" y="4088941"/>
            <a:ext cx="3153682" cy="236218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24000" y="6451123"/>
            <a:ext cx="5464391" cy="369332"/>
          </a:xfrm>
          <a:prstGeom prst="rect">
            <a:avLst/>
          </a:prstGeom>
          <a:noFill/>
        </p:spPr>
        <p:txBody>
          <a:bodyPr wrap="square" rtlCol="0">
            <a:spAutoFit/>
          </a:bodyPr>
          <a:lstStyle/>
          <a:p>
            <a:r>
              <a:rPr lang="en-US" b="1" dirty="0" smtClean="0"/>
              <a:t>2023 Storm Drain Mural Applications Available in Dec.</a:t>
            </a:r>
            <a:endParaRPr lang="en-US" b="1" dirty="0"/>
          </a:p>
        </p:txBody>
      </p:sp>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03108" y="6001296"/>
            <a:ext cx="740892" cy="846734"/>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200" y="6001296"/>
            <a:ext cx="533400" cy="797547"/>
          </a:xfrm>
          <a:prstGeom prst="rect">
            <a:avLst/>
          </a:prstGeom>
        </p:spPr>
      </p:pic>
    </p:spTree>
    <p:extLst>
      <p:ext uri="{BB962C8B-B14F-4D97-AF65-F5344CB8AC3E}">
        <p14:creationId xmlns:p14="http://schemas.microsoft.com/office/powerpoint/2010/main" val="800576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 name="Title 1"/>
          <p:cNvSpPr txBox="1">
            <a:spLocks/>
          </p:cNvSpPr>
          <p:nvPr/>
        </p:nvSpPr>
        <p:spPr>
          <a:xfrm>
            <a:off x="0" y="-72855"/>
            <a:ext cx="9144000" cy="762000"/>
          </a:xfrm>
          <a:prstGeom prst="rect">
            <a:avLst/>
          </a:prstGeom>
          <a:solidFill>
            <a:srgbClr val="03B4C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500" b="1" dirty="0">
              <a:latin typeface="Century Gothic" panose="020B0502020202020204" pitchFamily="34" charset="0"/>
            </a:endParaRPr>
          </a:p>
        </p:txBody>
      </p:sp>
      <p:sp>
        <p:nvSpPr>
          <p:cNvPr id="2" name="Title 1"/>
          <p:cNvSpPr>
            <a:spLocks noGrp="1"/>
          </p:cNvSpPr>
          <p:nvPr>
            <p:ph type="title"/>
          </p:nvPr>
        </p:nvSpPr>
        <p:spPr>
          <a:xfrm>
            <a:off x="457200" y="-76200"/>
            <a:ext cx="8229600" cy="762000"/>
          </a:xfrm>
        </p:spPr>
        <p:txBody>
          <a:bodyPr>
            <a:normAutofit/>
          </a:bodyPr>
          <a:lstStyle/>
          <a:p>
            <a:pPr algn="ctr"/>
            <a:r>
              <a:rPr lang="en-US" sz="2500" b="1" dirty="0" smtClean="0">
                <a:solidFill>
                  <a:schemeClr val="tx1"/>
                </a:solidFill>
                <a:effectLst/>
                <a:latin typeface="Century Gothic" panose="020B0502020202020204" pitchFamily="34" charset="0"/>
              </a:rPr>
              <a:t>WI Salt Wise- wisaltwise.com </a:t>
            </a:r>
            <a:endParaRPr lang="en-US" sz="2500" b="1" dirty="0">
              <a:solidFill>
                <a:schemeClr val="tx1"/>
              </a:solidFill>
              <a:effectLst/>
              <a:latin typeface="Century Gothic" panose="020B0502020202020204" pitchFamily="34" charset="0"/>
            </a:endParaRPr>
          </a:p>
        </p:txBody>
      </p:sp>
      <p:sp>
        <p:nvSpPr>
          <p:cNvPr id="6" name="TextBox 5"/>
          <p:cNvSpPr txBox="1"/>
          <p:nvPr/>
        </p:nvSpPr>
        <p:spPr>
          <a:xfrm>
            <a:off x="228600" y="1220951"/>
            <a:ext cx="5692050" cy="5509200"/>
          </a:xfrm>
          <a:prstGeom prst="rect">
            <a:avLst/>
          </a:prstGeom>
          <a:noFill/>
        </p:spPr>
        <p:txBody>
          <a:bodyPr wrap="square" rtlCol="0">
            <a:spAutoFit/>
          </a:bodyPr>
          <a:lstStyle/>
          <a:p>
            <a:r>
              <a:rPr lang="en-US" b="1" u="sng" dirty="0" smtClean="0">
                <a:latin typeface="Century Gothic" panose="020B0502020202020204" pitchFamily="34" charset="0"/>
              </a:rPr>
              <a:t>Target Audiences:</a:t>
            </a:r>
          </a:p>
          <a:p>
            <a:pPr marL="285750" indent="-285750">
              <a:buBlip>
                <a:blip r:embed="rId3"/>
              </a:buBlip>
            </a:pPr>
            <a:r>
              <a:rPr lang="en-US" dirty="0" smtClean="0">
                <a:latin typeface="Century Gothic" panose="020B0502020202020204" pitchFamily="34" charset="0"/>
              </a:rPr>
              <a:t>Applicators </a:t>
            </a:r>
          </a:p>
          <a:p>
            <a:pPr marL="285750" indent="-285750">
              <a:buBlip>
                <a:blip r:embed="rId3"/>
              </a:buBlip>
            </a:pPr>
            <a:r>
              <a:rPr lang="en-US" dirty="0" smtClean="0">
                <a:latin typeface="Century Gothic" panose="020B0502020202020204" pitchFamily="34" charset="0"/>
              </a:rPr>
              <a:t>Homeowners</a:t>
            </a:r>
          </a:p>
          <a:p>
            <a:pPr marL="285750" indent="-285750">
              <a:buBlip>
                <a:blip r:embed="rId3"/>
              </a:buBlip>
            </a:pPr>
            <a:r>
              <a:rPr lang="en-US" dirty="0" smtClean="0">
                <a:latin typeface="Century Gothic" panose="020B0502020202020204" pitchFamily="34" charset="0"/>
              </a:rPr>
              <a:t>Salt Retailers</a:t>
            </a:r>
          </a:p>
          <a:p>
            <a:pPr marL="285750" indent="-285750">
              <a:buBlip>
                <a:blip r:embed="rId3"/>
              </a:buBlip>
            </a:pPr>
            <a:r>
              <a:rPr lang="en-US" dirty="0" smtClean="0">
                <a:latin typeface="Century Gothic" panose="020B0502020202020204" pitchFamily="34" charset="0"/>
              </a:rPr>
              <a:t>Businesses</a:t>
            </a:r>
          </a:p>
          <a:p>
            <a:endParaRPr lang="en-US" sz="500" dirty="0">
              <a:latin typeface="Century Gothic" panose="020B0502020202020204" pitchFamily="34" charset="0"/>
            </a:endParaRPr>
          </a:p>
          <a:p>
            <a:r>
              <a:rPr lang="en-US" b="1" u="sng" dirty="0" smtClean="0">
                <a:latin typeface="Century Gothic" panose="020B0502020202020204" pitchFamily="34" charset="0"/>
              </a:rPr>
              <a:t>Key Messages:</a:t>
            </a:r>
          </a:p>
          <a:p>
            <a:pPr marL="285750" indent="-285750">
              <a:buBlip>
                <a:blip r:embed="rId3"/>
              </a:buBlip>
            </a:pPr>
            <a:r>
              <a:rPr lang="en-US" dirty="0" smtClean="0">
                <a:latin typeface="Century Gothic" panose="020B0502020202020204" pitchFamily="34" charset="0"/>
              </a:rPr>
              <a:t>Once you put salt down, it doesn’t go away</a:t>
            </a:r>
          </a:p>
          <a:p>
            <a:pPr marL="285750" indent="-285750">
              <a:buBlip>
                <a:blip r:embed="rId3"/>
              </a:buBlip>
            </a:pPr>
            <a:r>
              <a:rPr lang="en-US" dirty="0" smtClean="0">
                <a:latin typeface="Century Gothic" panose="020B0502020202020204" pitchFamily="34" charset="0"/>
              </a:rPr>
              <a:t>Excessive salt use harms our waters and infrastructure.</a:t>
            </a:r>
          </a:p>
          <a:p>
            <a:pPr marL="285750" indent="-285750">
              <a:buBlip>
                <a:blip r:embed="rId3"/>
              </a:buBlip>
            </a:pPr>
            <a:r>
              <a:rPr lang="en-US" dirty="0" smtClean="0">
                <a:latin typeface="Century Gothic" panose="020B0502020202020204" pitchFamily="34" charset="0"/>
              </a:rPr>
              <a:t>Mechanical removal first.</a:t>
            </a:r>
          </a:p>
          <a:p>
            <a:pPr marL="285750" indent="-285750">
              <a:buBlip>
                <a:blip r:embed="rId3"/>
              </a:buBlip>
            </a:pPr>
            <a:r>
              <a:rPr lang="en-US" dirty="0" smtClean="0">
                <a:latin typeface="Century Gothic" panose="020B0502020202020204" pitchFamily="34" charset="0"/>
              </a:rPr>
              <a:t>Use the right product for conditions.</a:t>
            </a:r>
          </a:p>
          <a:p>
            <a:pPr marL="285750" indent="-285750">
              <a:buBlip>
                <a:blip r:embed="rId3"/>
              </a:buBlip>
            </a:pPr>
            <a:r>
              <a:rPr lang="en-US" dirty="0" smtClean="0">
                <a:latin typeface="Century Gothic" panose="020B0502020202020204" pitchFamily="34" charset="0"/>
              </a:rPr>
              <a:t>Apply the correct amount, </a:t>
            </a:r>
          </a:p>
          <a:p>
            <a:r>
              <a:rPr lang="en-US" dirty="0" smtClean="0">
                <a:latin typeface="Century Gothic" panose="020B0502020202020204" pitchFamily="34" charset="0"/>
              </a:rPr>
              <a:t>     a little goes a long ways.</a:t>
            </a:r>
          </a:p>
          <a:p>
            <a:endParaRPr lang="en-US" sz="500" b="1" u="sng" dirty="0" smtClean="0">
              <a:latin typeface="Century Gothic" panose="020B0502020202020204" pitchFamily="34" charset="0"/>
            </a:endParaRPr>
          </a:p>
          <a:p>
            <a:r>
              <a:rPr lang="en-US" b="1" dirty="0" smtClean="0">
                <a:latin typeface="Century Gothic" panose="020B0502020202020204" pitchFamily="34" charset="0"/>
              </a:rPr>
              <a:t>	</a:t>
            </a:r>
            <a:r>
              <a:rPr lang="en-US" b="1" u="sng" dirty="0" smtClean="0">
                <a:latin typeface="Century Gothic" panose="020B0502020202020204" pitchFamily="34" charset="0"/>
              </a:rPr>
              <a:t>Outreach Methods/Tools:</a:t>
            </a:r>
          </a:p>
          <a:p>
            <a:pPr marL="1200150" lvl="2" indent="-285750">
              <a:buBlip>
                <a:blip r:embed="rId3"/>
              </a:buBlip>
            </a:pPr>
            <a:r>
              <a:rPr lang="en-US" dirty="0" smtClean="0">
                <a:latin typeface="Century Gothic" panose="020B0502020202020204" pitchFamily="34" charset="0"/>
              </a:rPr>
              <a:t>Trainings/Demos </a:t>
            </a:r>
          </a:p>
          <a:p>
            <a:pPr marL="1200150" lvl="2" indent="-285750">
              <a:buBlip>
                <a:blip r:embed="rId3"/>
              </a:buBlip>
            </a:pPr>
            <a:r>
              <a:rPr lang="en-US" dirty="0" smtClean="0">
                <a:latin typeface="Century Gothic" panose="020B0502020202020204" pitchFamily="34" charset="0"/>
              </a:rPr>
              <a:t>Presentations, articles, </a:t>
            </a:r>
          </a:p>
          <a:p>
            <a:r>
              <a:rPr lang="en-US" dirty="0">
                <a:latin typeface="Century Gothic" panose="020B0502020202020204" pitchFamily="34" charset="0"/>
              </a:rPr>
              <a:t> </a:t>
            </a:r>
            <a:r>
              <a:rPr lang="en-US" dirty="0" smtClean="0">
                <a:latin typeface="Century Gothic" panose="020B0502020202020204" pitchFamily="34" charset="0"/>
              </a:rPr>
              <a:t>                  videos and materials for partners.</a:t>
            </a:r>
          </a:p>
          <a:p>
            <a:pPr marL="1200150" lvl="2" indent="-285750">
              <a:buBlip>
                <a:blip r:embed="rId3"/>
              </a:buBlip>
            </a:pPr>
            <a:r>
              <a:rPr lang="en-US" dirty="0" smtClean="0">
                <a:latin typeface="Century Gothic" panose="020B0502020202020204" pitchFamily="34" charset="0"/>
              </a:rPr>
              <a:t>Chloride Reduction Grants</a:t>
            </a:r>
          </a:p>
          <a:p>
            <a:r>
              <a:rPr lang="en-US" dirty="0" smtClean="0">
                <a:latin typeface="Century Gothic" panose="020B0502020202020204" pitchFamily="34" charset="0"/>
              </a:rPr>
              <a:t>             (Madison Metro. Sewerage District)</a:t>
            </a:r>
          </a:p>
        </p:txBody>
      </p:sp>
      <p:sp>
        <p:nvSpPr>
          <p:cNvPr id="7" name="TextBox 6"/>
          <p:cNvSpPr txBox="1"/>
          <p:nvPr/>
        </p:nvSpPr>
        <p:spPr>
          <a:xfrm>
            <a:off x="228600" y="692490"/>
            <a:ext cx="8551480" cy="646331"/>
          </a:xfrm>
          <a:prstGeom prst="rect">
            <a:avLst/>
          </a:prstGeom>
          <a:noFill/>
        </p:spPr>
        <p:txBody>
          <a:bodyPr wrap="square" rtlCol="0">
            <a:spAutoFit/>
          </a:bodyPr>
          <a:lstStyle/>
          <a:p>
            <a:pPr algn="ctr"/>
            <a:r>
              <a:rPr lang="en-US" b="1" u="sng" dirty="0" smtClean="0">
                <a:latin typeface="Century Gothic" panose="020B0502020202020204" pitchFamily="34" charset="0"/>
              </a:rPr>
              <a:t>Goal</a:t>
            </a:r>
            <a:r>
              <a:rPr lang="en-US" u="sng" dirty="0" smtClean="0">
                <a:latin typeface="Century Gothic" panose="020B0502020202020204" pitchFamily="34" charset="0"/>
              </a:rPr>
              <a:t>: </a:t>
            </a:r>
            <a:r>
              <a:rPr lang="en-US" dirty="0" smtClean="0">
                <a:latin typeface="Century Gothic" panose="020B0502020202020204" pitchFamily="34" charset="0"/>
              </a:rPr>
              <a:t>Reduce salt </a:t>
            </a:r>
            <a:r>
              <a:rPr lang="en-US" dirty="0">
                <a:latin typeface="Century Gothic" panose="020B0502020202020204" pitchFamily="34" charset="0"/>
              </a:rPr>
              <a:t>pollution in our lakes, streams, and drinking water</a:t>
            </a:r>
            <a:r>
              <a:rPr lang="en-US" dirty="0" smtClean="0">
                <a:latin typeface="Century Gothic" panose="020B0502020202020204" pitchFamily="34" charset="0"/>
              </a:rPr>
              <a:t>.</a:t>
            </a:r>
          </a:p>
          <a:p>
            <a:endParaRPr lang="en-US" dirty="0" smtClean="0">
              <a:latin typeface="Century Gothic" panose="020B0502020202020204" pitchFamily="34" charset="0"/>
            </a:endParaRPr>
          </a:p>
        </p:txBody>
      </p:sp>
      <p:pic>
        <p:nvPicPr>
          <p:cNvPr id="3093" name="Picture 21" descr="H:\WRE\Programs\MAMSWaP\MAMSWAP 2015 on\Training\Winter Maint. Workshop 2017\IMG_92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3161" y="1076623"/>
            <a:ext cx="2833500" cy="19004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7215" y="3555971"/>
            <a:ext cx="2877671" cy="209285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0963" y="1132132"/>
            <a:ext cx="1563858" cy="793261"/>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1065" y="2170554"/>
            <a:ext cx="1972462" cy="1971989"/>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03108" y="6001296"/>
            <a:ext cx="740892" cy="846734"/>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200" y="6001296"/>
            <a:ext cx="533400" cy="797547"/>
          </a:xfrm>
          <a:prstGeom prst="rect">
            <a:avLst/>
          </a:prstGeom>
        </p:spPr>
      </p:pic>
    </p:spTree>
    <p:extLst>
      <p:ext uri="{BB962C8B-B14F-4D97-AF65-F5344CB8AC3E}">
        <p14:creationId xmlns:p14="http://schemas.microsoft.com/office/powerpoint/2010/main" val="3684268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3"/>
          <p:cNvSpPr txBox="1">
            <a:spLocks/>
          </p:cNvSpPr>
          <p:nvPr/>
        </p:nvSpPr>
        <p:spPr>
          <a:xfrm>
            <a:off x="0" y="0"/>
            <a:ext cx="9144000" cy="814552"/>
          </a:xfrm>
          <a:prstGeom prst="rect">
            <a:avLst/>
          </a:prstGeom>
          <a:solidFill>
            <a:srgbClr val="03B4C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500" b="1" dirty="0">
              <a:latin typeface="Century Gothic" panose="020B0502020202020204" pitchFamily="34" charset="0"/>
            </a:endParaRPr>
          </a:p>
        </p:txBody>
      </p:sp>
      <p:sp>
        <p:nvSpPr>
          <p:cNvPr id="2" name="Title 1"/>
          <p:cNvSpPr>
            <a:spLocks noGrp="1"/>
          </p:cNvSpPr>
          <p:nvPr>
            <p:ph type="title"/>
          </p:nvPr>
        </p:nvSpPr>
        <p:spPr>
          <a:xfrm>
            <a:off x="457200" y="0"/>
            <a:ext cx="8229600" cy="750332"/>
          </a:xfrm>
        </p:spPr>
        <p:txBody>
          <a:bodyPr>
            <a:normAutofit/>
          </a:bodyPr>
          <a:lstStyle/>
          <a:p>
            <a:pPr algn="ctr"/>
            <a:r>
              <a:rPr lang="en-US" sz="2500" b="1" dirty="0" smtClean="0">
                <a:latin typeface="Century Gothic" panose="020B0502020202020204" pitchFamily="34" charset="0"/>
              </a:rPr>
              <a:t>NEW! Rain Barrels</a:t>
            </a:r>
            <a:endParaRPr lang="en-US" sz="2500" b="1" dirty="0">
              <a:solidFill>
                <a:schemeClr val="tx1"/>
              </a:solidFill>
              <a:effectLst/>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3108" y="6001296"/>
            <a:ext cx="740892" cy="846734"/>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6001296"/>
            <a:ext cx="533400" cy="797547"/>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990600"/>
            <a:ext cx="5715000" cy="5715000"/>
          </a:xfrm>
          <a:prstGeom prst="rect">
            <a:avLst/>
          </a:prstGeom>
        </p:spPr>
      </p:pic>
    </p:spTree>
    <p:extLst>
      <p:ext uri="{BB962C8B-B14F-4D97-AF65-F5344CB8AC3E}">
        <p14:creationId xmlns:p14="http://schemas.microsoft.com/office/powerpoint/2010/main" val="1249891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p:cNvSpPr txBox="1"/>
          <p:nvPr/>
        </p:nvSpPr>
        <p:spPr>
          <a:xfrm>
            <a:off x="4399605" y="3820121"/>
            <a:ext cx="3517352" cy="369332"/>
          </a:xfrm>
          <a:prstGeom prst="rect">
            <a:avLst/>
          </a:prstGeom>
          <a:noFill/>
        </p:spPr>
        <p:txBody>
          <a:bodyPr wrap="square" rtlCol="0">
            <a:spAutoFit/>
          </a:bodyPr>
          <a:lstStyle/>
          <a:p>
            <a:r>
              <a:rPr lang="en-US" dirty="0" smtClean="0">
                <a:latin typeface="Century Gothic" panose="020B0502020202020204" pitchFamily="34" charset="0"/>
              </a:rPr>
              <a:t>Salt Certification Workshops</a:t>
            </a:r>
            <a:endParaRPr lang="en-US" dirty="0">
              <a:latin typeface="Century Gothic" panose="020B0502020202020204" pitchFamily="34" charset="0"/>
            </a:endParaRPr>
          </a:p>
        </p:txBody>
      </p:sp>
      <p:sp>
        <p:nvSpPr>
          <p:cNvPr id="9" name="TextBox 8"/>
          <p:cNvSpPr txBox="1"/>
          <p:nvPr/>
        </p:nvSpPr>
        <p:spPr>
          <a:xfrm>
            <a:off x="4600510" y="835301"/>
            <a:ext cx="3750905" cy="369332"/>
          </a:xfrm>
          <a:prstGeom prst="rect">
            <a:avLst/>
          </a:prstGeom>
          <a:noFill/>
        </p:spPr>
        <p:txBody>
          <a:bodyPr wrap="square" rtlCol="0">
            <a:spAutoFit/>
          </a:bodyPr>
          <a:lstStyle/>
          <a:p>
            <a:r>
              <a:rPr lang="en-US" dirty="0" smtClean="0">
                <a:latin typeface="Century Gothic" panose="020B0502020202020204" pitchFamily="34" charset="0"/>
              </a:rPr>
              <a:t>Permeable Pavement Bus Tour</a:t>
            </a:r>
            <a:endParaRPr lang="en-US" dirty="0">
              <a:latin typeface="Century Gothic" panose="020B0502020202020204" pitchFamily="34" charset="0"/>
            </a:endParaRPr>
          </a:p>
        </p:txBody>
      </p:sp>
      <p:sp>
        <p:nvSpPr>
          <p:cNvPr id="10" name="TextBox 9"/>
          <p:cNvSpPr txBox="1"/>
          <p:nvPr/>
        </p:nvSpPr>
        <p:spPr>
          <a:xfrm>
            <a:off x="843506" y="817030"/>
            <a:ext cx="3276600" cy="369332"/>
          </a:xfrm>
          <a:prstGeom prst="rect">
            <a:avLst/>
          </a:prstGeom>
          <a:noFill/>
        </p:spPr>
        <p:txBody>
          <a:bodyPr wrap="square" rtlCol="0">
            <a:spAutoFit/>
          </a:bodyPr>
          <a:lstStyle/>
          <a:p>
            <a:r>
              <a:rPr lang="en-US" dirty="0" smtClean="0">
                <a:latin typeface="Century Gothic" panose="020B0502020202020204" pitchFamily="34" charset="0"/>
              </a:rPr>
              <a:t>Illicit Discharge Training</a:t>
            </a:r>
            <a:endParaRPr lang="en-US" dirty="0">
              <a:latin typeface="Century Gothic" panose="020B0502020202020204" pitchFamily="34" charset="0"/>
            </a:endParaRPr>
          </a:p>
        </p:txBody>
      </p:sp>
      <p:pic>
        <p:nvPicPr>
          <p:cNvPr id="4099" name="Picture 3" descr="H:\WRE\Programs\MAMSWaP\MAMSWAP 2015 on\Training\Winter Maint. Workshop 2017\IMG_92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1676" y="4204742"/>
            <a:ext cx="3318641" cy="2488981"/>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WRE\Programs\MAMSWaP\MAMSWAP 2015 on\Training\Permeable Pavement Tour 17\Sycamore Site phot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3050" y="1236400"/>
            <a:ext cx="3245827" cy="243437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912" y="1150785"/>
            <a:ext cx="3575413" cy="2372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3"/>
          <p:cNvSpPr txBox="1">
            <a:spLocks/>
          </p:cNvSpPr>
          <p:nvPr/>
        </p:nvSpPr>
        <p:spPr>
          <a:xfrm>
            <a:off x="0" y="5460"/>
            <a:ext cx="9144000" cy="814552"/>
          </a:xfrm>
          <a:prstGeom prst="rect">
            <a:avLst/>
          </a:prstGeom>
          <a:solidFill>
            <a:srgbClr val="03B4C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dirty="0" smtClean="0">
                <a:latin typeface="Century Gothic" panose="020B0502020202020204" pitchFamily="34" charset="0"/>
              </a:rPr>
              <a:t>Trainings</a:t>
            </a:r>
            <a:endParaRPr lang="en-US" sz="2500" b="1" dirty="0">
              <a:latin typeface="Century Gothic" panose="020B0502020202020204" pitchFamily="34" charset="0"/>
            </a:endParaRPr>
          </a:p>
        </p:txBody>
      </p:sp>
      <p:sp>
        <p:nvSpPr>
          <p:cNvPr id="6" name="TextBox 5"/>
          <p:cNvSpPr txBox="1"/>
          <p:nvPr/>
        </p:nvSpPr>
        <p:spPr>
          <a:xfrm>
            <a:off x="862316" y="3523608"/>
            <a:ext cx="2971800" cy="369332"/>
          </a:xfrm>
          <a:prstGeom prst="rect">
            <a:avLst/>
          </a:prstGeom>
          <a:noFill/>
        </p:spPr>
        <p:txBody>
          <a:bodyPr wrap="square" rtlCol="0">
            <a:spAutoFit/>
          </a:bodyPr>
          <a:lstStyle/>
          <a:p>
            <a:r>
              <a:rPr lang="en-US" dirty="0" smtClean="0">
                <a:latin typeface="Century Gothic" panose="020B0502020202020204" pitchFamily="34" charset="0"/>
              </a:rPr>
              <a:t>Rain Garden Workshop</a:t>
            </a:r>
            <a:endParaRPr lang="en-US" dirty="0">
              <a:latin typeface="Century Gothic" panose="020B0502020202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91181" y="4215065"/>
            <a:ext cx="2895600" cy="2171700"/>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03108" y="6001296"/>
            <a:ext cx="740892" cy="846734"/>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200" y="6001296"/>
            <a:ext cx="533400" cy="797547"/>
          </a:xfrm>
          <a:prstGeom prst="rect">
            <a:avLst/>
          </a:prstGeom>
        </p:spPr>
      </p:pic>
    </p:spTree>
    <p:extLst>
      <p:ext uri="{BB962C8B-B14F-4D97-AF65-F5344CB8AC3E}">
        <p14:creationId xmlns:p14="http://schemas.microsoft.com/office/powerpoint/2010/main" val="2048387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4" name="Straight Connector 3"/>
          <p:cNvCxnSpPr/>
          <p:nvPr/>
        </p:nvCxnSpPr>
        <p:spPr>
          <a:xfrm>
            <a:off x="0" y="609600"/>
            <a:ext cx="9144000" cy="0"/>
          </a:xfrm>
          <a:prstGeom prst="line">
            <a:avLst/>
          </a:prstGeom>
          <a:ln w="76200">
            <a:solidFill>
              <a:srgbClr val="03B4C9"/>
            </a:solidFill>
          </a:ln>
        </p:spPr>
        <p:style>
          <a:lnRef idx="1">
            <a:schemeClr val="accent1"/>
          </a:lnRef>
          <a:fillRef idx="0">
            <a:schemeClr val="accent1"/>
          </a:fillRef>
          <a:effectRef idx="0">
            <a:schemeClr val="accent1"/>
          </a:effectRef>
          <a:fontRef idx="minor">
            <a:schemeClr val="tx1"/>
          </a:fontRef>
        </p:style>
      </p:cxnSp>
      <p:sp>
        <p:nvSpPr>
          <p:cNvPr id="5" name="Title 1"/>
          <p:cNvSpPr txBox="1">
            <a:spLocks/>
          </p:cNvSpPr>
          <p:nvPr/>
        </p:nvSpPr>
        <p:spPr>
          <a:xfrm>
            <a:off x="0" y="-12552"/>
            <a:ext cx="9144000" cy="609600"/>
          </a:xfrm>
          <a:prstGeom prst="rect">
            <a:avLst/>
          </a:prstGeom>
          <a:solidFill>
            <a:srgbClr val="03B4C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500" b="1" smtClean="0">
                <a:latin typeface="Century Gothic" panose="020B0502020202020204" pitchFamily="34" charset="0"/>
              </a:rPr>
              <a:t>NEW! </a:t>
            </a:r>
            <a:r>
              <a:rPr lang="en-US" sz="2500" b="1" dirty="0" smtClean="0">
                <a:latin typeface="Century Gothic" panose="020B0502020202020204" pitchFamily="34" charset="0"/>
              </a:rPr>
              <a:t>Adopt A Storm Drain Program</a:t>
            </a:r>
            <a:endParaRPr lang="en-US" sz="2500" b="1" dirty="0">
              <a:latin typeface="Century Gothic" panose="020B0502020202020204" pitchFamily="34" charset="0"/>
            </a:endParaRPr>
          </a:p>
        </p:txBody>
      </p:sp>
      <p:sp>
        <p:nvSpPr>
          <p:cNvPr id="6" name="Subtitle 2"/>
          <p:cNvSpPr txBox="1">
            <a:spLocks/>
          </p:cNvSpPr>
          <p:nvPr/>
        </p:nvSpPr>
        <p:spPr>
          <a:xfrm>
            <a:off x="964039" y="704723"/>
            <a:ext cx="6726612" cy="2833681"/>
          </a:xfrm>
          <a:prstGeom prst="rect">
            <a:avLst/>
          </a:prstGeom>
          <a:solidFill>
            <a:schemeClr val="bg1"/>
          </a:solidFill>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500" b="1" u="sng" dirty="0" smtClean="0"/>
              <a:t>Join us in keeping storm drains clear to prevent flooding and pollution out of local waters. It’s easy!</a:t>
            </a:r>
          </a:p>
          <a:p>
            <a:pPr marL="0" indent="0" algn="ctr">
              <a:buNone/>
            </a:pPr>
            <a:endParaRPr lang="en-US" sz="2500" b="1" dirty="0" smtClean="0"/>
          </a:p>
          <a:p>
            <a:r>
              <a:rPr lang="en-US" sz="2500" dirty="0" smtClean="0"/>
              <a:t>Communities- McFarland, Cottage Grove, Sun Prairie, Fitchburg, Stoughton. Coming soon- Middleton!</a:t>
            </a:r>
          </a:p>
          <a:p>
            <a:r>
              <a:rPr lang="en-US" sz="2500" dirty="0" smtClean="0"/>
              <a:t>Adopt a nearby storm drain(s)</a:t>
            </a:r>
          </a:p>
          <a:p>
            <a:r>
              <a:rPr lang="en-US" sz="2500" dirty="0" smtClean="0"/>
              <a:t>Receive a storm drain cleaning kit</a:t>
            </a:r>
          </a:p>
          <a:p>
            <a:r>
              <a:rPr lang="en-US" sz="2500" dirty="0" smtClean="0"/>
              <a:t>Commit to cleaning the drain at least once a month, before </a:t>
            </a:r>
          </a:p>
          <a:p>
            <a:r>
              <a:rPr lang="en-US" sz="2500" dirty="0" smtClean="0"/>
              <a:t>the rain (trash, leaves, debris, snow, etc.)</a:t>
            </a:r>
          </a:p>
          <a:p>
            <a:r>
              <a:rPr lang="en-US" sz="2500" dirty="0" smtClean="0"/>
              <a:t>Report cleanings on web site</a:t>
            </a:r>
          </a:p>
          <a:p>
            <a:r>
              <a:rPr lang="en-US" sz="2500" dirty="0" smtClean="0"/>
              <a:t>Report spills or discharges near storm drains</a:t>
            </a:r>
            <a:endParaRPr lang="en-US" sz="2500" dirty="0"/>
          </a:p>
        </p:txBody>
      </p:sp>
      <p:pic>
        <p:nvPicPr>
          <p:cNvPr id="3" name="Picture 2"/>
          <p:cNvPicPr>
            <a:picLocks noChangeAspect="1"/>
          </p:cNvPicPr>
          <p:nvPr/>
        </p:nvPicPr>
        <p:blipFill>
          <a:blip r:embed="rId3"/>
          <a:stretch>
            <a:fillRect/>
          </a:stretch>
        </p:blipFill>
        <p:spPr>
          <a:xfrm>
            <a:off x="202848" y="3538404"/>
            <a:ext cx="5973996" cy="2677788"/>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3108" y="6001296"/>
            <a:ext cx="740892" cy="84673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 y="6001296"/>
            <a:ext cx="533400" cy="79754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613" y="622153"/>
            <a:ext cx="931930" cy="927735"/>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14926" y="1259534"/>
            <a:ext cx="1890712" cy="2520949"/>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24600" y="4200890"/>
            <a:ext cx="2740124" cy="1433998"/>
          </a:xfrm>
          <a:prstGeom prst="rect">
            <a:avLst/>
          </a:prstGeom>
        </p:spPr>
      </p:pic>
    </p:spTree>
    <p:extLst>
      <p:ext uri="{BB962C8B-B14F-4D97-AF65-F5344CB8AC3E}">
        <p14:creationId xmlns:p14="http://schemas.microsoft.com/office/powerpoint/2010/main" val="2490144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1789</TotalTime>
  <Words>1206</Words>
  <Application>Microsoft Office PowerPoint</Application>
  <PresentationFormat>On-screen Show (4:3)</PresentationFormat>
  <Paragraphs>146</Paragraphs>
  <Slides>12</Slides>
  <Notes>12</Notes>
  <HiddenSlides>7</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Century Gothic</vt:lpstr>
      <vt:lpstr>Office Theme</vt:lpstr>
      <vt:lpstr>Ripple Effects Education and Outreach Programs</vt:lpstr>
      <vt:lpstr>Plant Dane</vt:lpstr>
      <vt:lpstr>Leaf-free Streets for Clean Waters</vt:lpstr>
      <vt:lpstr>PowerPoint Presentation</vt:lpstr>
      <vt:lpstr>Storm Drain Murals</vt:lpstr>
      <vt:lpstr>WI Salt Wise- wisaltwise.com </vt:lpstr>
      <vt:lpstr>NEW! Rain Barrels</vt:lpstr>
      <vt:lpstr>PowerPoint Presentation</vt:lpstr>
      <vt:lpstr>PowerPoint Presentation</vt:lpstr>
      <vt:lpstr>PowerPoint Presentation</vt:lpstr>
      <vt:lpstr>Survey Results</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WATER HEROES!</dc:title>
  <dc:creator>Campbell, Christal</dc:creator>
  <cp:lastModifiedBy>Guy, Claudia</cp:lastModifiedBy>
  <cp:revision>161</cp:revision>
  <cp:lastPrinted>2017-11-01T18:52:11Z</cp:lastPrinted>
  <dcterms:created xsi:type="dcterms:W3CDTF">2017-03-22T15:41:06Z</dcterms:created>
  <dcterms:modified xsi:type="dcterms:W3CDTF">2022-11-29T17:22:14Z</dcterms:modified>
</cp:coreProperties>
</file>