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985" autoAdjust="0"/>
    <p:restoredTop sz="94660"/>
  </p:normalViewPr>
  <p:slideViewPr>
    <p:cSldViewPr snapToGrid="0">
      <p:cViewPr varScale="1">
        <p:scale>
          <a:sx n="85" d="100"/>
          <a:sy n="85" d="100"/>
        </p:scale>
        <p:origin x="48" y="279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A13383F-861B-4D4E-8F39-EF4BB9F4A215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66F671E-D4AC-4277-B456-AFB52AB3707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9083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-launched program in 2017</a:t>
            </a:r>
            <a:r>
              <a:rPr lang="en-US" baseline="0" dirty="0" smtClean="0"/>
              <a:t> as a result of the USGS/City of Madison leaf study data showing that leaves in the streets during the rain are a major source of phosphorus to our waters.  </a:t>
            </a:r>
          </a:p>
          <a:p>
            <a:r>
              <a:rPr lang="en-US" baseline="0" dirty="0" smtClean="0"/>
              <a:t>-Residents see this as a municipal issue, no ownership for leaves on streets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A7810E9-9371-41F8-8B93-F1B0CEBB9074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39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6608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0406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458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3217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150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784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6068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8064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1704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024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8468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7D028-DDBA-48C9-B1C3-5E35D3DE6977}" type="datetimeFigureOut">
              <a:rPr lang="en-US" smtClean="0"/>
              <a:t>11/27/2022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2BEFC5-A775-4644-80E8-94185C6E6F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239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3"/>
          <p:cNvSpPr txBox="1">
            <a:spLocks/>
          </p:cNvSpPr>
          <p:nvPr/>
        </p:nvSpPr>
        <p:spPr>
          <a:xfrm>
            <a:off x="1524000" y="0"/>
            <a:ext cx="9144000" cy="814552"/>
          </a:xfrm>
          <a:prstGeom prst="rect">
            <a:avLst/>
          </a:prstGeom>
          <a:solidFill>
            <a:srgbClr val="03B4C9"/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sz="2500" b="1" dirty="0">
              <a:latin typeface="Century Gothic" panose="020B050202020202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21385" y="107108"/>
            <a:ext cx="8229600" cy="609600"/>
          </a:xfrm>
        </p:spPr>
        <p:txBody>
          <a:bodyPr>
            <a:normAutofit/>
          </a:bodyPr>
          <a:lstStyle/>
          <a:p>
            <a:pPr algn="ctr"/>
            <a:r>
              <a:rPr lang="en-US" sz="2500" b="1" dirty="0">
                <a:latin typeface="Century Gothic" panose="020B0502020202020204" pitchFamily="34" charset="0"/>
              </a:rPr>
              <a:t>Leaf-free Streets for Clean Waters</a:t>
            </a:r>
            <a:endParaRPr lang="en-US" sz="2500" b="1" dirty="0"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52601" y="1387719"/>
            <a:ext cx="5920107" cy="384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u="sng" dirty="0">
                <a:latin typeface="Century Gothic" panose="020B0502020202020204" pitchFamily="34" charset="0"/>
              </a:rPr>
              <a:t>Target Audience: </a:t>
            </a:r>
            <a:r>
              <a:rPr lang="en-US" dirty="0">
                <a:latin typeface="Century Gothic" panose="020B0502020202020204" pitchFamily="34" charset="0"/>
              </a:rPr>
              <a:t>Residents </a:t>
            </a:r>
            <a:r>
              <a:rPr lang="en-US" dirty="0">
                <a:latin typeface="Century Gothic" panose="020B0502020202020204" pitchFamily="34" charset="0"/>
              </a:rPr>
              <a:t>and businesses located in densely populated urban areas with a high concentration of large terrace </a:t>
            </a:r>
            <a:r>
              <a:rPr lang="en-US" dirty="0">
                <a:latin typeface="Century Gothic" panose="020B0502020202020204" pitchFamily="34" charset="0"/>
              </a:rPr>
              <a:t>trees.</a:t>
            </a:r>
          </a:p>
          <a:p>
            <a:endParaRPr lang="en-US" sz="500" u="sng" dirty="0">
              <a:latin typeface="Century Gothic" panose="020B0502020202020204" pitchFamily="34" charset="0"/>
            </a:endParaRPr>
          </a:p>
          <a:p>
            <a:r>
              <a:rPr lang="en-US" b="1" u="sng" dirty="0">
                <a:latin typeface="Century Gothic" panose="020B0502020202020204" pitchFamily="34" charset="0"/>
              </a:rPr>
              <a:t>Key Messages:</a:t>
            </a:r>
          </a:p>
          <a:p>
            <a:pPr marL="285750" indent="-285750">
              <a:buBlip>
                <a:blip r:embed="rId3"/>
              </a:buBlip>
            </a:pPr>
            <a:r>
              <a:rPr lang="en-US" dirty="0">
                <a:latin typeface="Century Gothic" panose="020B0502020202020204" pitchFamily="34" charset="0"/>
              </a:rPr>
              <a:t>Leaves left in the street every fall are a major source of phosphorus to urban </a:t>
            </a:r>
            <a:r>
              <a:rPr lang="en-US" dirty="0" err="1">
                <a:latin typeface="Century Gothic" panose="020B0502020202020204" pitchFamily="34" charset="0"/>
              </a:rPr>
              <a:t>stormwater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Blip>
                <a:blip r:embed="rId3"/>
              </a:buBlip>
            </a:pPr>
            <a:r>
              <a:rPr lang="en-US" dirty="0">
                <a:latin typeface="Century Gothic" panose="020B0502020202020204" pitchFamily="34" charset="0"/>
              </a:rPr>
              <a:t>When it rains water runs through street leaves forming a "leaf-tea" rich in dissolved phosphorus that drains  to our lakes, rivers and streams</a:t>
            </a:r>
            <a:r>
              <a:rPr lang="en-US" dirty="0">
                <a:latin typeface="Century Gothic" panose="020B0502020202020204" pitchFamily="34" charset="0"/>
              </a:rPr>
              <a:t>.</a:t>
            </a:r>
          </a:p>
          <a:p>
            <a:pPr marL="285750" indent="-285750">
              <a:buBlip>
                <a:blip r:embed="rId3"/>
              </a:buBlip>
            </a:pPr>
            <a:r>
              <a:rPr lang="en-US" dirty="0">
                <a:latin typeface="Century Gothic" panose="020B0502020202020204" pitchFamily="34" charset="0"/>
              </a:rPr>
              <a:t>Safely removing street leaves before the rain can significantly reduce the amount of phosphorus in urban </a:t>
            </a:r>
            <a:r>
              <a:rPr lang="en-US" dirty="0" err="1">
                <a:latin typeface="Century Gothic" panose="020B0502020202020204" pitchFamily="34" charset="0"/>
              </a:rPr>
              <a:t>stormwater</a:t>
            </a:r>
            <a:r>
              <a:rPr lang="en-US" dirty="0">
                <a:latin typeface="Century Gothic" panose="020B0502020202020204" pitchFamily="34" charset="0"/>
              </a:rPr>
              <a:t>- Join us in keeping streets leaf-free this fall</a:t>
            </a:r>
            <a:r>
              <a:rPr lang="en-US" dirty="0">
                <a:latin typeface="Century Gothic" panose="020B0502020202020204" pitchFamily="34" charset="0"/>
              </a:rPr>
              <a:t>!</a:t>
            </a:r>
          </a:p>
          <a:p>
            <a:endParaRPr lang="en-US" sz="500" dirty="0"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678485" y="781972"/>
            <a:ext cx="8915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u="sng" dirty="0">
                <a:latin typeface="Century Gothic" panose="020B0502020202020204" pitchFamily="34" charset="0"/>
              </a:rPr>
              <a:t>Goal:</a:t>
            </a:r>
            <a:r>
              <a:rPr lang="en-US" dirty="0">
                <a:latin typeface="Century Gothic" panose="020B0502020202020204" pitchFamily="34" charset="0"/>
              </a:rPr>
              <a:t> Encourage residents to actively remove street leaves before the rain.</a:t>
            </a:r>
            <a:endParaRPr lang="en-US" dirty="0">
              <a:latin typeface="Century Gothic" panose="020B0502020202020204" pitchFamily="34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87223" y="3491439"/>
            <a:ext cx="1915990" cy="1972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 descr="http://www.ripple-effects.com/documents/img/RakingV2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0" y="4876801"/>
            <a:ext cx="2662664" cy="18425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55564" y="1099848"/>
            <a:ext cx="2860037" cy="21008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454537" y="5423146"/>
            <a:ext cx="26133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Text/email rain alerts</a:t>
            </a:r>
            <a:endParaRPr lang="en-US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8447496" y="3076323"/>
            <a:ext cx="123970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Yard signs</a:t>
            </a:r>
            <a:endParaRPr lang="en-US" b="1" dirty="0"/>
          </a:p>
        </p:txBody>
      </p:sp>
      <p:pic>
        <p:nvPicPr>
          <p:cNvPr id="15" name="Picture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27108" y="6001296"/>
            <a:ext cx="740892" cy="846734"/>
          </a:xfrm>
          <a:prstGeom prst="rect">
            <a:avLst/>
          </a:prstGeom>
        </p:spPr>
      </p:pic>
      <p:pic>
        <p:nvPicPr>
          <p:cNvPr id="16" name="Picture 1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6001297"/>
            <a:ext cx="533400" cy="7975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7608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172</Words>
  <Application>Microsoft Office PowerPoint</Application>
  <PresentationFormat>Widescreen</PresentationFormat>
  <Paragraphs>13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Century Gothic</vt:lpstr>
      <vt:lpstr>Office Theme</vt:lpstr>
      <vt:lpstr>Leaf-free Streets for Clean Waters</vt:lpstr>
    </vt:vector>
  </TitlesOfParts>
  <Company>Dane County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Guy, Claudia</dc:creator>
  <cp:lastModifiedBy>Guy, Claudia</cp:lastModifiedBy>
  <cp:revision>3</cp:revision>
  <dcterms:created xsi:type="dcterms:W3CDTF">2022-11-28T03:51:58Z</dcterms:created>
  <dcterms:modified xsi:type="dcterms:W3CDTF">2022-11-28T04:00:47Z</dcterms:modified>
</cp:coreProperties>
</file>