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3383F-861B-4D4E-8F39-EF4BB9F4A215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F671E-D4AC-4277-B456-AFB52AB37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-launched program in 2017</a:t>
            </a:r>
            <a:r>
              <a:rPr lang="en-US" baseline="0" dirty="0" smtClean="0"/>
              <a:t> as a result of the USGS/City of Madison leaf study data showing that leaves in the streets during the rain are a major source of phosphorus to our waters.  </a:t>
            </a:r>
          </a:p>
          <a:p>
            <a:r>
              <a:rPr lang="en-US" baseline="0" dirty="0" smtClean="0"/>
              <a:t>-Residents see this as a municipal issue, no ownership for leaves on streets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810E9-9371-41F8-8B93-F1B0CEBB90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9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D028-DDBA-48C9-B1C3-5E35D3DE697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EFC5-A775-4644-80E8-94185C6E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6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D028-DDBA-48C9-B1C3-5E35D3DE697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EFC5-A775-4644-80E8-94185C6E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4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D028-DDBA-48C9-B1C3-5E35D3DE697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EFC5-A775-4644-80E8-94185C6E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8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D028-DDBA-48C9-B1C3-5E35D3DE697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EFC5-A775-4644-80E8-94185C6E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21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D028-DDBA-48C9-B1C3-5E35D3DE697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EFC5-A775-4644-80E8-94185C6E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1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D028-DDBA-48C9-B1C3-5E35D3DE697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EFC5-A775-4644-80E8-94185C6E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84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D028-DDBA-48C9-B1C3-5E35D3DE697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EFC5-A775-4644-80E8-94185C6E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6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D028-DDBA-48C9-B1C3-5E35D3DE697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EFC5-A775-4644-80E8-94185C6E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6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D028-DDBA-48C9-B1C3-5E35D3DE697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EFC5-A775-4644-80E8-94185C6E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7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D028-DDBA-48C9-B1C3-5E35D3DE697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EFC5-A775-4644-80E8-94185C6E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0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D028-DDBA-48C9-B1C3-5E35D3DE697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EFC5-A775-4644-80E8-94185C6E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6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7D028-DDBA-48C9-B1C3-5E35D3DE697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BEFC5-A775-4644-80E8-94185C6E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3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 txBox="1">
            <a:spLocks/>
          </p:cNvSpPr>
          <p:nvPr/>
        </p:nvSpPr>
        <p:spPr>
          <a:xfrm>
            <a:off x="1524000" y="0"/>
            <a:ext cx="9144000" cy="814552"/>
          </a:xfrm>
          <a:prstGeom prst="rect">
            <a:avLst/>
          </a:prstGeom>
          <a:solidFill>
            <a:srgbClr val="03B4C9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00" b="1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1385" y="107108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>
                <a:latin typeface="Century Gothic" panose="020B0502020202020204" pitchFamily="34" charset="0"/>
              </a:rPr>
              <a:t>Leaf-free Streets for Clean Waters</a:t>
            </a:r>
            <a:endParaRPr lang="en-US" sz="2500" b="1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1" y="1387719"/>
            <a:ext cx="592010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Century Gothic" panose="020B0502020202020204" pitchFamily="34" charset="0"/>
              </a:rPr>
              <a:t>Target Audience: </a:t>
            </a:r>
            <a:r>
              <a:rPr lang="en-US" dirty="0">
                <a:latin typeface="Century Gothic" panose="020B0502020202020204" pitchFamily="34" charset="0"/>
              </a:rPr>
              <a:t>Residents </a:t>
            </a:r>
            <a:r>
              <a:rPr lang="en-US" dirty="0">
                <a:latin typeface="Century Gothic" panose="020B0502020202020204" pitchFamily="34" charset="0"/>
              </a:rPr>
              <a:t>and businesses located in densely populated urban areas with a high concentration of large terrace </a:t>
            </a:r>
            <a:r>
              <a:rPr lang="en-US" dirty="0">
                <a:latin typeface="Century Gothic" panose="020B0502020202020204" pitchFamily="34" charset="0"/>
              </a:rPr>
              <a:t>trees.</a:t>
            </a:r>
          </a:p>
          <a:p>
            <a:endParaRPr lang="en-US" sz="500" u="sng" dirty="0">
              <a:latin typeface="Century Gothic" panose="020B0502020202020204" pitchFamily="34" charset="0"/>
            </a:endParaRPr>
          </a:p>
          <a:p>
            <a:r>
              <a:rPr lang="en-US" b="1" u="sng" dirty="0">
                <a:latin typeface="Century Gothic" panose="020B0502020202020204" pitchFamily="34" charset="0"/>
              </a:rPr>
              <a:t>Key Messages:</a:t>
            </a:r>
          </a:p>
          <a:p>
            <a:pPr marL="285750" indent="-285750">
              <a:buBlip>
                <a:blip r:embed="rId3"/>
              </a:buBlip>
            </a:pPr>
            <a:r>
              <a:rPr lang="en-US" dirty="0">
                <a:latin typeface="Century Gothic" panose="020B0502020202020204" pitchFamily="34" charset="0"/>
              </a:rPr>
              <a:t>Leaves left in the street every fall are a major source of phosphorus to urban </a:t>
            </a:r>
            <a:r>
              <a:rPr lang="en-US" dirty="0" err="1">
                <a:latin typeface="Century Gothic" panose="020B0502020202020204" pitchFamily="34" charset="0"/>
              </a:rPr>
              <a:t>stormwater</a:t>
            </a:r>
            <a:r>
              <a:rPr lang="en-US" dirty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Blip>
                <a:blip r:embed="rId3"/>
              </a:buBlip>
            </a:pPr>
            <a:r>
              <a:rPr lang="en-US" dirty="0">
                <a:latin typeface="Century Gothic" panose="020B0502020202020204" pitchFamily="34" charset="0"/>
              </a:rPr>
              <a:t>When it rains water runs through street leaves forming a "leaf-tea" rich in dissolved phosphorus that drains  to our lakes, rivers and streams</a:t>
            </a:r>
            <a:r>
              <a:rPr lang="en-US" dirty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Blip>
                <a:blip r:embed="rId3"/>
              </a:buBlip>
            </a:pPr>
            <a:r>
              <a:rPr lang="en-US" dirty="0">
                <a:latin typeface="Century Gothic" panose="020B0502020202020204" pitchFamily="34" charset="0"/>
              </a:rPr>
              <a:t>Safely removing street leaves before the rain can significantly reduce the amount of phosphorus in urban </a:t>
            </a:r>
            <a:r>
              <a:rPr lang="en-US" dirty="0" err="1">
                <a:latin typeface="Century Gothic" panose="020B0502020202020204" pitchFamily="34" charset="0"/>
              </a:rPr>
              <a:t>stormwater</a:t>
            </a:r>
            <a:r>
              <a:rPr lang="en-US" dirty="0">
                <a:latin typeface="Century Gothic" panose="020B0502020202020204" pitchFamily="34" charset="0"/>
              </a:rPr>
              <a:t>- Join us in keeping streets leaf-free this fall</a:t>
            </a:r>
            <a:r>
              <a:rPr lang="en-US" dirty="0">
                <a:latin typeface="Century Gothic" panose="020B0502020202020204" pitchFamily="34" charset="0"/>
              </a:rPr>
              <a:t>!</a:t>
            </a:r>
          </a:p>
          <a:p>
            <a:endParaRPr lang="en-US" sz="500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8485" y="781972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Century Gothic" panose="020B0502020202020204" pitchFamily="34" charset="0"/>
              </a:rPr>
              <a:t>Goal:</a:t>
            </a:r>
            <a:r>
              <a:rPr lang="en-US" dirty="0">
                <a:latin typeface="Century Gothic" panose="020B0502020202020204" pitchFamily="34" charset="0"/>
              </a:rPr>
              <a:t> Encourage residents to actively remove street leaves before the rain.</a:t>
            </a:r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223" y="3491439"/>
            <a:ext cx="1915990" cy="197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www.ripple-effects.com/documents/img/RakingV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876801"/>
            <a:ext cx="2662664" cy="184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5564" y="1099848"/>
            <a:ext cx="2860037" cy="2100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454537" y="5423146"/>
            <a:ext cx="2613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Text/email rain alerts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447496" y="3076323"/>
            <a:ext cx="1239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Yard signs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108" y="6001296"/>
            <a:ext cx="740892" cy="84673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6001297"/>
            <a:ext cx="533400" cy="79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60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Leaf-free Streets for Clean Waters</vt:lpstr>
    </vt:vector>
  </TitlesOfParts>
  <Company>Dane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Guy, Claudia</dc:creator>
  <cp:lastModifiedBy>Guy, Claudia</cp:lastModifiedBy>
  <cp:revision>3</cp:revision>
  <dcterms:created xsi:type="dcterms:W3CDTF">2022-11-28T03:51:58Z</dcterms:created>
  <dcterms:modified xsi:type="dcterms:W3CDTF">2022-11-28T04:00:47Z</dcterms:modified>
</cp:coreProperties>
</file>