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87" r:id="rId3"/>
    <p:sldId id="288" r:id="rId4"/>
    <p:sldId id="289" r:id="rId5"/>
    <p:sldId id="257" r:id="rId6"/>
    <p:sldId id="259" r:id="rId7"/>
    <p:sldId id="291" r:id="rId8"/>
    <p:sldId id="292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8" autoAdjust="0"/>
    <p:restoredTop sz="94660"/>
  </p:normalViewPr>
  <p:slideViewPr>
    <p:cSldViewPr>
      <p:cViewPr varScale="1">
        <p:scale>
          <a:sx n="91" d="100"/>
          <a:sy n="91" d="100"/>
        </p:scale>
        <p:origin x="77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67E93-1291-4989-B744-15DDA4D83A7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671C1-AA51-41AC-A35B-5F1F50F2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5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2E6C1-0037-4F6D-8296-EC85CF226F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2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2013-2016  calibration 13-14, treatment phase 15-16 will continue through 2020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71C1-AA51-41AC-A35B-5F1F50F250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Danewaters.com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2E6C1-0037-4F6D-8296-EC85CF226F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41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83 text sign ups and 147 email sign 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71C1-AA51-41AC-A35B-5F1F50F250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4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</a:t>
            </a:r>
            <a:r>
              <a:rPr lang="en-US" baseline="0" dirty="0" smtClean="0"/>
              <a:t> overview of some of our key programs that we focus on each season and I’ll go into more detail on these in the next few slide. There will always be a need for basic education and increased awareness of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issues and solutions, but we really try and develop programs that are focused on behavior change and reducing the barriers to people actually taking 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810E9-9371-41F8-8B93-F1B0CEBB90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1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810E9-9371-41F8-8B93-F1B0CEBB90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810E9-9371-41F8-8B93-F1B0CEBB90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9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4782-1399-4F5C-A8FD-B524F66AF71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2B0F-5572-4579-8D7A-C8F431BA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4782-1399-4F5C-A8FD-B524F66AF71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2B0F-5572-4579-8D7A-C8F431BA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4782-1399-4F5C-A8FD-B524F66AF71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2B0F-5572-4579-8D7A-C8F431BA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4782-1399-4F5C-A8FD-B524F66AF71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2B0F-5572-4579-8D7A-C8F431BA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5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4782-1399-4F5C-A8FD-B524F66AF71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2B0F-5572-4579-8D7A-C8F431BA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4782-1399-4F5C-A8FD-B524F66AF71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2B0F-5572-4579-8D7A-C8F431BA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7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4782-1399-4F5C-A8FD-B524F66AF71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2B0F-5572-4579-8D7A-C8F431BA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7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4782-1399-4F5C-A8FD-B524F66AF71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2B0F-5572-4579-8D7A-C8F431BA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0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4782-1399-4F5C-A8FD-B524F66AF71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2B0F-5572-4579-8D7A-C8F431BA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8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4782-1399-4F5C-A8FD-B524F66AF71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2B0F-5572-4579-8D7A-C8F431BA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0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4782-1399-4F5C-A8FD-B524F66AF71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2B0F-5572-4579-8D7A-C8F431BA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4782-1399-4F5C-A8FD-B524F66AF71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12B0F-5572-4579-8D7A-C8F431BA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9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hyperlink" Target="https://youtu.be/9TOnHtlejKU" TargetMode="External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pple-effect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88008"/>
            <a:ext cx="9144000" cy="2069992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788009"/>
            <a:ext cx="91440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000" b="1" dirty="0" smtClean="0">
              <a:solidFill>
                <a:srgbClr val="03B4C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500" b="1" dirty="0" smtClean="0">
                <a:solidFill>
                  <a:srgbClr val="03B4C9"/>
                </a:solidFill>
                <a:latin typeface="Century Gothic" panose="020B0502020202020204" pitchFamily="34" charset="0"/>
              </a:rPr>
              <a:t>Date  - Location</a:t>
            </a:r>
            <a:endParaRPr lang="en-US" sz="1500" b="1" dirty="0" smtClean="0">
              <a:solidFill>
                <a:srgbClr val="03B4C9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000" b="1" dirty="0" smtClean="0">
              <a:solidFill>
                <a:srgbClr val="03B4C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Name</a:t>
            </a: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Affiliation</a:t>
            </a: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0100"/>
            <a:ext cx="6311153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684277"/>
            <a:ext cx="914401" cy="1045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5616324"/>
            <a:ext cx="762000" cy="11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477000" cy="950791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Century Gothic" panose="020B0502020202020204" pitchFamily="34" charset="0"/>
              </a:rPr>
              <a:t>USGS/City of Madison Leaf Study</a:t>
            </a:r>
            <a:r>
              <a:rPr lang="en-US" sz="2500" b="1" dirty="0">
                <a:latin typeface="Century Gothic" panose="020B0502020202020204" pitchFamily="34" charset="0"/>
              </a:rPr>
              <a:t/>
            </a:r>
            <a:br>
              <a:rPr lang="en-US" sz="2500" b="1" dirty="0">
                <a:latin typeface="Century Gothic" panose="020B0502020202020204" pitchFamily="34" charset="0"/>
              </a:rPr>
            </a:br>
            <a:endParaRPr lang="en-US" sz="1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0" y="1219201"/>
            <a:ext cx="5926890" cy="457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u="sng" dirty="0" smtClean="0"/>
              <a:t>Goal:</a:t>
            </a:r>
            <a:r>
              <a:rPr lang="en-US" sz="2600" b="1" dirty="0" smtClean="0"/>
              <a:t> </a:t>
            </a:r>
            <a:r>
              <a:rPr lang="en-US" sz="2600" dirty="0" smtClean="0"/>
              <a:t>Determine if removing leaves from </a:t>
            </a:r>
            <a:r>
              <a:rPr lang="en-US" sz="2600" dirty="0"/>
              <a:t>streets </a:t>
            </a:r>
            <a:r>
              <a:rPr lang="en-US" sz="2600" dirty="0" smtClean="0"/>
              <a:t>before the rain can </a:t>
            </a:r>
            <a:r>
              <a:rPr lang="en-US" sz="2600" dirty="0"/>
              <a:t>reduce nutrient contributions to local water </a:t>
            </a:r>
            <a:r>
              <a:rPr lang="en-US" sz="2600" dirty="0" smtClean="0"/>
              <a:t>bodies.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2600" b="1" u="sng" dirty="0" smtClean="0"/>
              <a:t>Study Site:</a:t>
            </a:r>
            <a:r>
              <a:rPr lang="en-US" sz="2600" b="1" dirty="0" smtClean="0"/>
              <a:t> </a:t>
            </a:r>
            <a:r>
              <a:rPr lang="en-US" sz="2600" dirty="0" smtClean="0"/>
              <a:t>Two medium-high density residential areas on the west side of Madison with curb and guttered streets. Both had 17% tree canopy (ash and maple) covering streets.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2600" b="1" u="sng" dirty="0" smtClean="0"/>
              <a:t>Method: </a:t>
            </a:r>
            <a:r>
              <a:rPr lang="en-US" sz="2600" dirty="0" smtClean="0"/>
              <a:t>Remove leaves from street in test area before fall rainfall events and measure phosphorus and nitrogen  in runoff.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10" y="1103191"/>
            <a:ext cx="9144000" cy="0"/>
          </a:xfrm>
          <a:prstGeom prst="line">
            <a:avLst/>
          </a:prstGeom>
          <a:ln w="76200">
            <a:solidFill>
              <a:srgbClr val="03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28600"/>
            <a:ext cx="1571625" cy="619126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028" name="Picture 4" descr="City of Madiso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886" y="100867"/>
            <a:ext cx="900314" cy="874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pic>
        <p:nvPicPr>
          <p:cNvPr id="1032" name="Picture 8" descr="Photos of leaf collection and street cleaning study sample collection and study area maintenanc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95" y="1371600"/>
            <a:ext cx="1665661" cy="200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s of transfer-based leaf collection and street clea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9" y="3454842"/>
            <a:ext cx="3238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1" y="5477136"/>
            <a:ext cx="1200149" cy="1371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" y="5673553"/>
            <a:ext cx="738959" cy="11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aph showing total phosphorus before and after the implementation of a leaf collection and street sweeping progr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70444"/>
            <a:ext cx="4449763" cy="293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ph showing total nitrogen and phosphorus yields, by season, for a leaf collection and street cleaning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7391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03996" y="24667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Century Gothic" panose="020B0502020202020204" pitchFamily="34" charset="0"/>
              </a:rPr>
              <a:t>USGS/City of Madison Leaf Study</a:t>
            </a:r>
            <a:endParaRPr lang="en-US" sz="25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10" y="1103191"/>
            <a:ext cx="9144000" cy="0"/>
          </a:xfrm>
          <a:prstGeom prst="line">
            <a:avLst/>
          </a:prstGeom>
          <a:ln w="76200">
            <a:solidFill>
              <a:srgbClr val="03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28600"/>
            <a:ext cx="1571625" cy="619126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9" name="Picture 4" descr="City of Madiso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886" y="100867"/>
            <a:ext cx="900314" cy="874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cxnSp>
        <p:nvCxnSpPr>
          <p:cNvPr id="10" name="Straight Connector 9"/>
          <p:cNvCxnSpPr/>
          <p:nvPr/>
        </p:nvCxnSpPr>
        <p:spPr>
          <a:xfrm>
            <a:off x="-12700" y="3937000"/>
            <a:ext cx="914801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1" y="5477136"/>
            <a:ext cx="1200149" cy="1371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" y="5673553"/>
            <a:ext cx="738959" cy="11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800600" cy="4343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Highlights:</a:t>
            </a:r>
          </a:p>
          <a:p>
            <a:r>
              <a:rPr lang="en-US" dirty="0"/>
              <a:t>Leaves are a significant source of phosphorus to urban </a:t>
            </a:r>
            <a:r>
              <a:rPr lang="en-US" dirty="0" err="1" smtClean="0"/>
              <a:t>stormwater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Nearly </a:t>
            </a:r>
            <a:r>
              <a:rPr lang="en-US" dirty="0"/>
              <a:t>60 percent of the annual urban phosphorus yield can come from leaf litter in the fall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Timely removal of leaf litter from streets can reduce phosphorus load by 80 </a:t>
            </a:r>
            <a:r>
              <a:rPr lang="en-US" dirty="0" smtClean="0"/>
              <a:t>percent compared with no removal.</a:t>
            </a:r>
          </a:p>
          <a:p>
            <a:endParaRPr lang="en-US" dirty="0"/>
          </a:p>
          <a:p>
            <a:r>
              <a:rPr lang="en-US" dirty="0"/>
              <a:t>Leaf removal is one of a few options available to reduce dissolved phosphorus.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152400"/>
            <a:ext cx="6477000" cy="950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smtClean="0">
                <a:latin typeface="Century Gothic" panose="020B0502020202020204" pitchFamily="34" charset="0"/>
              </a:rPr>
              <a:t>USGS/City of Madison Leaf Study</a:t>
            </a:r>
            <a:br>
              <a:rPr lang="en-US" sz="2500" b="1" smtClean="0">
                <a:latin typeface="Century Gothic" panose="020B0502020202020204" pitchFamily="34" charset="0"/>
              </a:rPr>
            </a:br>
            <a:endParaRPr lang="en-US" sz="18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10" y="1103191"/>
            <a:ext cx="9144000" cy="0"/>
          </a:xfrm>
          <a:prstGeom prst="line">
            <a:avLst/>
          </a:prstGeom>
          <a:ln w="76200">
            <a:solidFill>
              <a:srgbClr val="03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28600"/>
            <a:ext cx="1571625" cy="619126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7" name="Picture 4" descr="City of Madis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886" y="100867"/>
            <a:ext cx="900314" cy="874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pic>
        <p:nvPicPr>
          <p:cNvPr id="3074" name="Picture 2" descr="Photos of leaf litter and organic detritus in streets and storm drai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286000"/>
            <a:ext cx="38481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1" y="5477136"/>
            <a:ext cx="1200149" cy="1371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" y="5673553"/>
            <a:ext cx="738959" cy="11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76200">
            <a:solidFill>
              <a:srgbClr val="03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01" y="2207138"/>
            <a:ext cx="1926737" cy="19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048000" y="70899"/>
            <a:ext cx="24400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 smtClean="0">
                <a:latin typeface="Century Gothic" panose="020B0502020202020204" pitchFamily="34" charset="0"/>
              </a:rPr>
              <a:t>Get Involved!</a:t>
            </a:r>
            <a:endParaRPr lang="en-US" sz="27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751172"/>
            <a:ext cx="6487707" cy="519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75" y="751172"/>
            <a:ext cx="2086463" cy="1032858"/>
          </a:xfrm>
          <a:prstGeom prst="rect">
            <a:avLst/>
          </a:prstGeom>
        </p:spPr>
      </p:pic>
      <p:pic>
        <p:nvPicPr>
          <p:cNvPr id="26" name="Picture 5" descr="http://www.ripple-effects.com/documents/img/RakingV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63733"/>
            <a:ext cx="2622247" cy="181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1" y="5477136"/>
            <a:ext cx="1200149" cy="1371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" y="5673553"/>
            <a:ext cx="738959" cy="11049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3019" y="3201456"/>
            <a:ext cx="2273065" cy="16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500" b="1" dirty="0" smtClean="0">
                <a:latin typeface="Century Gothic" panose="020B0502020202020204" pitchFamily="34" charset="0"/>
              </a:rPr>
              <a:t>Partner Toolkits</a:t>
            </a:r>
            <a:endParaRPr lang="en-US" sz="25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76200">
            <a:solidFill>
              <a:srgbClr val="03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74" y="869972"/>
            <a:ext cx="1064172" cy="164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73" y="1981200"/>
            <a:ext cx="1092901" cy="167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74" y="3963338"/>
            <a:ext cx="1470616" cy="151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22" y="841310"/>
            <a:ext cx="7043552" cy="556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1" y="5477136"/>
            <a:ext cx="1200149" cy="1371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" y="5673553"/>
            <a:ext cx="738959" cy="11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455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Seasonal Education and Outreach Programs</a:t>
            </a:r>
            <a:endParaRPr lang="en-US" sz="2500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4886" y="830318"/>
            <a:ext cx="8994228" cy="549428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lvl="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 smtClean="0">
                <a:latin typeface="Century Gothic" panose="020B0502020202020204" pitchFamily="34" charset="0"/>
              </a:rPr>
              <a:t>				</a:t>
            </a:r>
            <a:r>
              <a:rPr lang="en-US" sz="5400" b="1" dirty="0">
                <a:latin typeface="Century Gothic" panose="020B0502020202020204" pitchFamily="34" charset="0"/>
              </a:rPr>
              <a:t>	</a:t>
            </a:r>
            <a:r>
              <a:rPr lang="en-US" sz="5400" b="1" dirty="0" smtClean="0">
                <a:latin typeface="Century Gothic" panose="020B0502020202020204" pitchFamily="34" charset="0"/>
              </a:rPr>
              <a:t>				</a:t>
            </a:r>
            <a:endParaRPr lang="en-US" sz="6400" b="1" u="sng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400" b="1" u="sng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400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400" b="1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</a:pPr>
            <a:endParaRPr lang="en-US" sz="6400" b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400" b="1" u="sng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 smtClean="0">
                <a:latin typeface="Century Gothic" panose="020B0502020202020204" pitchFamily="34" charset="0"/>
              </a:rPr>
              <a:t>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>
                <a:latin typeface="Century Gothic" panose="020B0502020202020204" pitchFamily="34" charset="0"/>
              </a:rPr>
              <a:t>	</a:t>
            </a:r>
            <a:r>
              <a:rPr lang="en-US" sz="6400" b="1" dirty="0" smtClean="0">
                <a:latin typeface="Century Gothic" panose="020B0502020202020204" pitchFamily="34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>
                <a:latin typeface="Century Gothic" panose="020B0502020202020204" pitchFamily="34" charset="0"/>
              </a:rPr>
              <a:t>	</a:t>
            </a:r>
            <a:r>
              <a:rPr lang="en-US" sz="6400" b="1" dirty="0" smtClean="0">
                <a:latin typeface="Century Gothic" panose="020B0502020202020204" pitchFamily="34" charset="0"/>
              </a:rPr>
              <a:t>	</a:t>
            </a:r>
            <a:r>
              <a:rPr lang="en-US" sz="6400" b="1" u="sng" dirty="0" smtClean="0">
                <a:latin typeface="Century Gothic" panose="020B0502020202020204" pitchFamily="34" charset="0"/>
              </a:rPr>
              <a:t>Fall</a:t>
            </a:r>
            <a:r>
              <a:rPr lang="en-US" sz="6400" b="1" dirty="0" smtClean="0">
                <a:latin typeface="Century Gothic" panose="020B0502020202020204" pitchFamily="34" charset="0"/>
              </a:rPr>
              <a:t>					</a:t>
            </a:r>
            <a:endParaRPr lang="en-US" sz="6400" b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400" b="1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400" b="1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400" b="1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400" b="1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</a:pPr>
            <a:endParaRPr lang="en-US" sz="6400" b="1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</a:pPr>
            <a:endParaRPr lang="en-US" sz="6400" b="1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>
                <a:latin typeface="Century Gothic" panose="020B0502020202020204" pitchFamily="34" charset="0"/>
              </a:rPr>
              <a:t>	</a:t>
            </a:r>
            <a:endParaRPr lang="en-US" sz="6400" dirty="0" smtClean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3"/>
              </a:buBlip>
            </a:pPr>
            <a:endParaRPr lang="en-US" sz="7200" b="1" dirty="0" smtClean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	</a:t>
            </a:r>
            <a:r>
              <a:rPr lang="en-US" sz="7200" b="1" dirty="0" smtClean="0">
                <a:latin typeface="Century Gothic" panose="020B0502020202020204" pitchFamily="34" charset="0"/>
              </a:rPr>
              <a:t>			</a:t>
            </a:r>
            <a:endParaRPr lang="en-US" sz="6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6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66" y="4078972"/>
            <a:ext cx="878273" cy="141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3728485"/>
            <a:ext cx="9144000" cy="0"/>
          </a:xfrm>
          <a:prstGeom prst="line">
            <a:avLst/>
          </a:prstGeom>
          <a:ln w="41275">
            <a:solidFill>
              <a:srgbClr val="03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33900" y="814552"/>
            <a:ext cx="76200" cy="6043448"/>
          </a:xfrm>
          <a:prstGeom prst="line">
            <a:avLst/>
          </a:prstGeom>
          <a:ln w="38100">
            <a:solidFill>
              <a:srgbClr val="03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6322" y="3843311"/>
            <a:ext cx="281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Fall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89353" y="3843311"/>
            <a:ext cx="281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Fall/Winter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04378" y="789984"/>
            <a:ext cx="281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Spring/Summer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55686"/>
            <a:ext cx="2069931" cy="116318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5559471"/>
            <a:ext cx="1643062" cy="120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43" y="4499013"/>
            <a:ext cx="919930" cy="140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52" y="3941335"/>
            <a:ext cx="941661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41" y="4058482"/>
            <a:ext cx="997577" cy="24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730" y="1032168"/>
            <a:ext cx="4098146" cy="265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36322" y="799436"/>
            <a:ext cx="281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Late Winter/Spring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64" y="4174864"/>
            <a:ext cx="1625598" cy="1219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48" y="1096215"/>
            <a:ext cx="2101836" cy="1443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6219" y="5534222"/>
            <a:ext cx="1625600" cy="12192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76200">
            <a:solidFill>
              <a:srgbClr val="03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13" y="2406906"/>
            <a:ext cx="1668666" cy="1251499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6381" y="2370324"/>
            <a:ext cx="1705909" cy="127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1" y="5477136"/>
            <a:ext cx="1200149" cy="13715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" y="5673553"/>
            <a:ext cx="738959" cy="11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76200">
            <a:solidFill>
              <a:srgbClr val="03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1" y="5477136"/>
            <a:ext cx="1200149" cy="1371599"/>
          </a:xfrm>
          <a:prstGeom prst="rect">
            <a:avLst/>
          </a:prstGeom>
        </p:spPr>
      </p:pic>
      <p:sp>
        <p:nvSpPr>
          <p:cNvPr id="4" name="AutoShape 2" descr="Image result for storm drain paint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05400" y="81064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Stormwater</a:t>
            </a:r>
            <a:r>
              <a:rPr lang="en-US" b="1" dirty="0" smtClean="0"/>
              <a:t> Animation Video</a:t>
            </a:r>
            <a:endParaRPr lang="en-US" b="1" dirty="0"/>
          </a:p>
        </p:txBody>
      </p:sp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29" y="1173018"/>
            <a:ext cx="4130896" cy="231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1090" y="768515"/>
            <a:ext cx="491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Tabletop Rainfall Simulator</a:t>
            </a:r>
            <a:endParaRPr lang="en-US" b="1" dirty="0"/>
          </a:p>
        </p:txBody>
      </p:sp>
      <p:pic>
        <p:nvPicPr>
          <p:cNvPr id="3076" name="Picture 4" descr="\\fs\lwrd$\Shared\Transfer\Angie\P&amp;T Unite Shorts\Rainfall Simulat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" y="1112218"/>
            <a:ext cx="3581400" cy="236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-12552"/>
            <a:ext cx="91440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latin typeface="Century Gothic" panose="020B0502020202020204" pitchFamily="34" charset="0"/>
              </a:rPr>
              <a:t>Educational Resources</a:t>
            </a:r>
            <a:endParaRPr lang="en-US" sz="2500" b="1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2" y="3968559"/>
            <a:ext cx="2514600" cy="25123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11199" y="3548266"/>
            <a:ext cx="162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Enviroscape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" y="5673553"/>
            <a:ext cx="738959" cy="1104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4009" y="3946501"/>
            <a:ext cx="3448821" cy="21663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5312" y="3557654"/>
            <a:ext cx="374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Rainfall Simulator Demo Video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75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6803"/>
            <a:ext cx="91440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 smtClean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500" dirty="0" smtClean="0">
                <a:latin typeface="Century Gothic" panose="020B0502020202020204" pitchFamily="34" charset="0"/>
              </a:rPr>
              <a:t>Enter your contact information here</a:t>
            </a:r>
            <a:endParaRPr lang="en-US" sz="2500" dirty="0" smtClean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500" dirty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500" dirty="0" smtClean="0">
              <a:latin typeface="Century Gothic" panose="020B0502020202020204" pitchFamily="34" charset="0"/>
              <a:hlinkClick r:id="rId3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500" b="1" dirty="0" smtClean="0">
                <a:latin typeface="Century Gothic" panose="020B0502020202020204" pitchFamily="34" charset="0"/>
                <a:hlinkClick r:id="rId3"/>
              </a:rPr>
              <a:t>www.ripple-effects.com</a:t>
            </a:r>
            <a:endParaRPr lang="en-US" sz="2500" b="1" dirty="0" smtClean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5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26166"/>
            <a:ext cx="9144000" cy="101156"/>
          </a:xfrm>
          <a:prstGeom prst="rect">
            <a:avLst/>
          </a:prstGeom>
          <a:solidFill>
            <a:srgbClr val="03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7400" y="228600"/>
            <a:ext cx="778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Questions?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1" y="5477136"/>
            <a:ext cx="1200149" cy="1371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3" y="5673553"/>
            <a:ext cx="738959" cy="11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321</Words>
  <Application>Microsoft Office PowerPoint</Application>
  <PresentationFormat>On-screen Show (4:3)</PresentationFormat>
  <Paragraphs>69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PowerPoint Presentation</vt:lpstr>
      <vt:lpstr>USGS/City of Madison Leaf Study </vt:lpstr>
      <vt:lpstr>PowerPoint Presentation</vt:lpstr>
      <vt:lpstr>PowerPoint Presentation</vt:lpstr>
      <vt:lpstr>PowerPoint Presentation</vt:lpstr>
      <vt:lpstr>Partner Toolkits</vt:lpstr>
      <vt:lpstr>Seasonal Education and Outreach Programs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Christal</dc:creator>
  <cp:lastModifiedBy>Guy, Claudia</cp:lastModifiedBy>
  <cp:revision>30</cp:revision>
  <dcterms:created xsi:type="dcterms:W3CDTF">2018-09-04T15:33:41Z</dcterms:created>
  <dcterms:modified xsi:type="dcterms:W3CDTF">2022-11-28T03:32:05Z</dcterms:modified>
</cp:coreProperties>
</file>