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3" r:id="rId2"/>
    <p:sldId id="261" r:id="rId3"/>
    <p:sldId id="293" r:id="rId4"/>
    <p:sldId id="267" r:id="rId5"/>
    <p:sldId id="268" r:id="rId6"/>
    <p:sldId id="284" r:id="rId7"/>
    <p:sldId id="282" r:id="rId8"/>
    <p:sldId id="283" r:id="rId9"/>
    <p:sldId id="262" r:id="rId10"/>
    <p:sldId id="263" r:id="rId11"/>
    <p:sldId id="264" r:id="rId12"/>
    <p:sldId id="280" r:id="rId13"/>
    <p:sldId id="285" r:id="rId14"/>
    <p:sldId id="288" r:id="rId15"/>
    <p:sldId id="289" r:id="rId16"/>
    <p:sldId id="290" r:id="rId17"/>
    <p:sldId id="291" r:id="rId18"/>
    <p:sldId id="286" r:id="rId19"/>
    <p:sldId id="279" r:id="rId20"/>
    <p:sldId id="287" r:id="rId21"/>
    <p:sldId id="278" r:id="rId2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4C2A"/>
    <a:srgbClr val="03B4C9"/>
    <a:srgbClr val="1D3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0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3C480D29-AEAE-4A60-84E2-61676D3C2C01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A7810E9-9371-41F8-8B93-F1B0CEBB9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1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wlab.soils.wisc.edu/farmers/lawn-garde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8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296" indent="-17429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9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Buffalo Grass native to WI not great for high traffic areas</a:t>
            </a:r>
          </a:p>
          <a:p>
            <a:r>
              <a:rPr lang="en-US" b="1" dirty="0"/>
              <a:t>Other Benefits of Native Plants - Native plants have: </a:t>
            </a:r>
            <a:endParaRPr lang="en-US" dirty="0"/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Adapted to the local climate and soils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Drought tolerant 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Disease resistant 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Developed complex relationships with the local organisms and ecosystem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www.danecountycleansweep.com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u="sng" dirty="0">
                <a:hlinkClick r:id="rId3"/>
              </a:rPr>
              <a:t>https://uwlab.soils.wisc.edu/farmers/lawn-garden</a:t>
            </a:r>
            <a:r>
              <a:rPr lang="en-US" u="sng" dirty="0" smtClean="0">
                <a:hlinkClick r:id="rId3"/>
              </a:rPr>
              <a:t>/</a:t>
            </a:r>
            <a:endParaRPr lang="en-US" u="sng" dirty="0" smtClean="0"/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 waste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contains nutrients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bacteria harmful to aquatic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and humans using local waters. </a:t>
            </a:r>
            <a:endParaRPr lang="en-US" u="sng" dirty="0" smtClean="0"/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u="sng" dirty="0" smtClean="0"/>
              <a:t>Rain</a:t>
            </a:r>
            <a:r>
              <a:rPr lang="en-US" u="sng" baseline="0" dirty="0" smtClean="0"/>
              <a:t> water that runs through leaves on the street creates a “leaf-tea” rich in dissolved phosphorus. This tea fuels algae growth in our lakes.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5394932A-FD31-4849-A139-90E26FE9D89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27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</a:t>
            </a:r>
            <a:r>
              <a:rPr lang="en-US" baseline="0" dirty="0" smtClean="0"/>
              <a:t> overview of some of our key programs that we focus on each season and I’ll go into more detail on these in the next few slide. There will always be a need for basic education and increased awareness of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issues and solutions, but we really try and develop programs that are focused on behavior change and reducing the barriers to people actually taking 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74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2013-2016  calibration 13-14, treatment phase 15-16 will continue through 2020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671C1-AA51-41AC-A35B-5F1F50F250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62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29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74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Launched in Nov. 2021 in five communities</a:t>
            </a:r>
            <a:r>
              <a:rPr lang="en-US" baseline="0" dirty="0" smtClean="0"/>
              <a:t> including McFarland. More than 200 drains adopted across 7 communities. </a:t>
            </a:r>
            <a:r>
              <a:rPr lang="en-US" b="1" baseline="0" dirty="0" err="1" smtClean="0"/>
              <a:t>Mcfarland</a:t>
            </a:r>
            <a:r>
              <a:rPr lang="en-US" b="1" baseline="0" dirty="0" smtClean="0"/>
              <a:t> has 69 drains adopted by 20 volunteers and 142 cleanings reported. Troop 1022 adopted 10 storm drains and reported 56 cleanings </a:t>
            </a:r>
            <a:r>
              <a:rPr lang="en-US" b="1" baseline="0" smtClean="0"/>
              <a:t>since April 2022.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33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4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810E9-9371-41F8-8B93-F1B0CEBB90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7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So</a:t>
            </a:r>
            <a:r>
              <a:rPr lang="en-US" b="1" baseline="0" dirty="0" smtClean="0"/>
              <a:t> has </a:t>
            </a:r>
            <a:r>
              <a:rPr lang="en-US" b="1" baseline="0" dirty="0" err="1" smtClean="0"/>
              <a:t>stormwater</a:t>
            </a:r>
            <a:r>
              <a:rPr lang="en-US" b="1" baseline="0" dirty="0" smtClean="0"/>
              <a:t> runoff always been an issue?  I feel like the this image helps  to answer that question.</a:t>
            </a:r>
          </a:p>
          <a:p>
            <a:r>
              <a:rPr lang="en-US" b="1" dirty="0" smtClean="0"/>
              <a:t>Changed </a:t>
            </a:r>
            <a:r>
              <a:rPr lang="en-US" b="1" dirty="0"/>
              <a:t>Landscapes: we moved from this… to this…</a:t>
            </a:r>
            <a:endParaRPr lang="en-US" dirty="0"/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Our landscapes have changed dramatically – humans have taken over and there are very few natural spaces left. Sometimes its hard to understand the scale of our impact – see Manhattan image.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Even natural areas in our neighborhoods and communities tend to be dominated by lawns and/or non native species.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It’s not that we can’t incorporate more naturals spaces – but culturally, clean, manicured lawns and decorative plants (who cares where there from) have become the cultural norm.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Back</a:t>
            </a:r>
            <a:r>
              <a:rPr lang="en-US" b="1" baseline="0" dirty="0" smtClean="0"/>
              <a:t> in the early 1900s </a:t>
            </a:r>
            <a:r>
              <a:rPr lang="en-US" b="1" baseline="0" dirty="0" err="1" smtClean="0"/>
              <a:t>Mcfarland</a:t>
            </a:r>
            <a:r>
              <a:rPr lang="en-US" b="1" baseline="0" dirty="0" smtClean="0"/>
              <a:t> was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native plants and natural spaces – why?  Because in natural systems, much of the rain that falls soaks into the earth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 smtClean="0"/>
              <a:t>http://greatlakesresilience.org/sites/default/files/casestudy_img_TwoHarbors_LandUseChangeAndSurfaceRunoff.jpg</a:t>
            </a:r>
          </a:p>
          <a:p>
            <a:endParaRPr lang="en-US" dirty="0" smtClean="0"/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This urbanization has an impact on how much water soaks into the ground. 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Going back to the water cycle, before the land was developed with houses, businesses and roads, here is how the cycle worked.  80-100% of the water soaked in and only 10-20% ran off.  </a:t>
            </a:r>
          </a:p>
          <a:p>
            <a:pPr marL="174296" indent="-174296">
              <a:buFont typeface="Arial" panose="020B0604020202020204" pitchFamily="34" charset="0"/>
              <a:buChar char="•"/>
            </a:pPr>
            <a:r>
              <a:rPr lang="en-US" dirty="0"/>
              <a:t>As development takes place, more and more water runs off instead of soaking 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A7D2E6C1-0037-4F6D-8296-EC85CF226F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79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8" indent="-17143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0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pPr marL="174296" indent="-17429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6C18440-150F-4D7D-9DD0-5D126FF8E2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Need to</a:t>
            </a:r>
            <a:r>
              <a:rPr lang="en-US" altLang="en-US" baseline="0" dirty="0" smtClean="0"/>
              <a:t> make changes so </a:t>
            </a:r>
            <a:r>
              <a:rPr lang="en-US" altLang="en-US" dirty="0" smtClean="0"/>
              <a:t>our cityscapes function more like our rural landscapes.</a:t>
            </a:r>
          </a:p>
          <a:p>
            <a:pPr defTabSz="92957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18440-150F-4D7D-9DD0-5D126FF8E2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8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9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1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9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CEE3D-8C72-4EE1-8946-78A8CBFBF0BD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3F20-E4A1-4FDD-9660-3F910C751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6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18" Type="http://schemas.openxmlformats.org/officeDocument/2006/relationships/image" Target="../media/image53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1.png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66.png"/><Relationship Id="rId4" Type="http://schemas.openxmlformats.org/officeDocument/2006/relationships/hyperlink" Target="https://ripple-effects.com/outreach-tools" TargetMode="External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https://files.constantcontact.com/8b66eb54401/3313a66a-eedb-44d2-a5dc-c5a40caacb9b.jpg?rdr=tru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youtu.be/9TOnHtlejKU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6.jpeg"/><Relationship Id="rId5" Type="http://schemas.openxmlformats.org/officeDocument/2006/relationships/image" Target="../media/image72.jpe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pple-effects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google.com/url?sa=i&amp;rct=j&amp;q=&amp;esrc=s&amp;source=images&amp;cd=&amp;cad=rja&amp;uact=8&amp;ved=0ahUKEwjx__G6xM7QAhWmyoMKHS7_Dq8QjRwIBw&amp;url=https://www.pinterest.com/meridiantwp/stormwater-management/&amp;bvm=bv.139782543,d.amc&amp;psig=AFQjCNG4-geHGujH_R3UYE03nnl8ypyMZQ&amp;ust=1480528402457345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ater.usgs.gov/edu/activity-howmuchrain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jpeg"/><Relationship Id="rId10" Type="http://schemas.openxmlformats.org/officeDocument/2006/relationships/image" Target="../media/image1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rgbClr val="03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293489"/>
            <a:ext cx="913349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Location</a:t>
            </a:r>
            <a:endParaRPr lang="en-US" sz="2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1D375A"/>
                </a:solidFill>
                <a:latin typeface="Century Gothic" panose="020B0502020202020204" pitchFamily="34" charset="0"/>
              </a:rPr>
              <a:t>Date</a:t>
            </a:r>
            <a:endParaRPr lang="en-US" sz="1400" b="1" dirty="0" smtClean="0">
              <a:solidFill>
                <a:srgbClr val="1D375A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Name and Affiliation</a:t>
            </a:r>
            <a:endParaRPr lang="en-US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25589"/>
            <a:ext cx="764439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562375"/>
            <a:ext cx="93345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682153"/>
            <a:ext cx="9154510" cy="4452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682154"/>
          </a:xfrm>
          <a:prstGeom prst="rect">
            <a:avLst/>
          </a:prstGeom>
          <a:solidFill>
            <a:srgbClr val="03B4C9"/>
          </a:solidFill>
          <a:ln>
            <a:solidFill>
              <a:srgbClr val="03B4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Leaf-free Streets for Clean Waters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137489"/>
            <a:ext cx="9133490" cy="138155"/>
          </a:xfrm>
          <a:prstGeom prst="rect">
            <a:avLst/>
          </a:prstGeom>
          <a:solidFill>
            <a:srgbClr val="E34C2A"/>
          </a:solidFill>
          <a:ln>
            <a:solidFill>
              <a:srgbClr val="E34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8927" y="32951"/>
            <a:ext cx="6526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Solutions: Help water soak into the soil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700" b="1" dirty="0">
              <a:latin typeface="Century Gothic" panose="020B0502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65682" y="897542"/>
            <a:ext cx="4534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Native Plantings, Downspout </a:t>
            </a:r>
            <a:r>
              <a:rPr lang="en-US" altLang="en-US" sz="2000" dirty="0">
                <a:latin typeface="Century Gothic" panose="020B0502020202020204" pitchFamily="34" charset="0"/>
              </a:rPr>
              <a:t>G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ardens  and Rain Gardens</a:t>
            </a:r>
            <a:endParaRPr lang="en-US" alt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372100" y="4622800"/>
            <a:ext cx="3581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</a:b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US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9427" y="1022552"/>
            <a:ext cx="3092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Downspout Redirection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1" name="Picture 6" descr="Turning a downspout from a paved surface like a driveway to a lawn or other vegetated area is a simple way to reduce the flow of stormwater runoff. Photo: N.C. Coastal Fed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19" y="1620186"/>
            <a:ext cx="1476375" cy="1905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www.mychamplain.net/sites/default/files/downspout_exten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13" y="1779710"/>
            <a:ext cx="2162496" cy="16218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934158" y="3704438"/>
            <a:ext cx="1587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Rain Barrels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53034" y="1739927"/>
            <a:ext cx="1165783" cy="161287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240596" y="1792059"/>
            <a:ext cx="1178222" cy="156074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88" y="4152831"/>
            <a:ext cx="1861270" cy="248169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56" y="1577034"/>
            <a:ext cx="4354653" cy="4406896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25441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Image result for native plants bird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/>
          <a:stretch/>
        </p:blipFill>
        <p:spPr bwMode="auto">
          <a:xfrm>
            <a:off x="4560508" y="5402478"/>
            <a:ext cx="2854606" cy="120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2462" y="719"/>
            <a:ext cx="41376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latin typeface="Century Gothic" panose="020B0502020202020204" pitchFamily="34" charset="0"/>
              </a:rPr>
              <a:t>Benefits of Native Plants</a:t>
            </a:r>
            <a:endParaRPr lang="en-US" sz="27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NativeLDougAd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66" y="723354"/>
            <a:ext cx="1768147" cy="262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3331660"/>
            <a:ext cx="17351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Image: </a:t>
            </a:r>
            <a:r>
              <a:rPr kumimoji="0" lang="en-US" altLang="en-US" sz="1000" b="0" i="1" u="none" strike="noStrike" cap="none" normalizeH="0" baseline="0" dirty="0" err="1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Rainscaping</a:t>
            </a: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 Iowa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84" y="831715"/>
            <a:ext cx="61536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Deep root systems that help infiltrate rain water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Adapted to the local climate and soils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Drought </a:t>
            </a:r>
            <a:r>
              <a:rPr lang="en-US" sz="2000" dirty="0">
                <a:latin typeface="Century Gothic" panose="020B0502020202020204" pitchFamily="34" charset="0"/>
              </a:rPr>
              <a:t>tolerant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Disease resistant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Developed </a:t>
            </a:r>
            <a:r>
              <a:rPr lang="en-US" sz="2000" dirty="0">
                <a:latin typeface="Century Gothic" panose="020B0502020202020204" pitchFamily="34" charset="0"/>
              </a:rPr>
              <a:t>complex relationships with the local organisms and ecosystem</a:t>
            </a:r>
          </a:p>
          <a:p>
            <a:pPr>
              <a:spcAft>
                <a:spcPts val="1200"/>
              </a:spcAft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Picture 3" descr="\\fs\profiles$\ses3\xenapp\b02\Desktop\plant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91536"/>
            <a:ext cx="4162130" cy="27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3853037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Kentucky bluegrass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19200" y="4141693"/>
            <a:ext cx="0" cy="373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12185" y="4051298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b</a:t>
            </a:r>
            <a:r>
              <a:rPr lang="en-US" sz="1200" b="1" dirty="0" smtClean="0">
                <a:latin typeface="Century Gothic" panose="020B0502020202020204" pitchFamily="34" charset="0"/>
              </a:rPr>
              <a:t>uffalo grass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43200" y="4306683"/>
            <a:ext cx="0" cy="1866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21" name="Picture 2" descr="H:\OLW\Community Engagement\Volunteerism\Native Plant Growing Program\Theresa photos\20160924_1139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/>
          <a:stretch/>
        </p:blipFill>
        <p:spPr bwMode="auto">
          <a:xfrm>
            <a:off x="6830883" y="4261706"/>
            <a:ext cx="2189570" cy="15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6996689" y="5575268"/>
            <a:ext cx="173513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cs typeface="Arial" pitchFamily="34" charset="0"/>
              </a:rPr>
              <a:t>Photo: Theresa Nelson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European_honey_bee_extracts_necta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/>
          <a:stretch>
            <a:fillRect/>
          </a:stretch>
        </p:blipFill>
        <p:spPr bwMode="auto">
          <a:xfrm>
            <a:off x="4941033" y="3808415"/>
            <a:ext cx="1808659" cy="150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3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"/>
            <a:ext cx="9144000" cy="609600"/>
          </a:xfrm>
          <a:prstGeom prst="rect">
            <a:avLst/>
          </a:prstGeom>
          <a:solidFill>
            <a:srgbClr val="03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7" r="7023" b="7234"/>
          <a:stretch/>
        </p:blipFill>
        <p:spPr>
          <a:xfrm>
            <a:off x="211929" y="3815177"/>
            <a:ext cx="2541200" cy="14891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:\OLW\Images\Take A Stake\2013 TAS\P10200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6089487" y="951120"/>
            <a:ext cx="2709952" cy="18295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patchoguevillage.org/IMG/pet%20was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4886" r="1613" b="2432"/>
          <a:stretch/>
        </p:blipFill>
        <p:spPr>
          <a:xfrm>
            <a:off x="2988032" y="955612"/>
            <a:ext cx="2816224" cy="18835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1570" y="53001"/>
            <a:ext cx="7120860" cy="507831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Solutions: Only Rain Down the Storm Drain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91305" y="2801550"/>
            <a:ext cx="3676762" cy="9233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Dispose of Trash and hazardous chemicals properly</a:t>
            </a:r>
          </a:p>
          <a:p>
            <a:pPr algn="ctr"/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58362" y="2852985"/>
            <a:ext cx="2111475" cy="369332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Pick up after pets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" y="5304302"/>
            <a:ext cx="2816221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Use the right amount of salt for safety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54321" y="6211669"/>
            <a:ext cx="3040036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Keep leaves out of the street before the rain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32" y="3815177"/>
            <a:ext cx="2666388" cy="1999791"/>
          </a:xfrm>
          <a:prstGeom prst="rect">
            <a:avLst/>
          </a:prstGeom>
          <a:effectLst>
            <a:softEdge rad="63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25" name="Picture 7" descr="Image result for seeding bare s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628" y="944601"/>
            <a:ext cx="2440761" cy="18445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150089" y="2827032"/>
            <a:ext cx="3400425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Cover bare soil to prevent erosion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788025" y="3668713"/>
            <a:ext cx="2954338" cy="3189287"/>
            <a:chOff x="3646" y="2311"/>
            <a:chExt cx="1861" cy="2009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46" y="2311"/>
              <a:ext cx="1861" cy="2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796" y="3538"/>
              <a:ext cx="151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Maintain a healthy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79" y="3709"/>
              <a:ext cx="90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lawn using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740" y="3886"/>
              <a:ext cx="1621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minimum amount of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777" y="4063"/>
              <a:ext cx="1498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fertilizer/herbicides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" y="2311"/>
              <a:ext cx="1645" cy="1221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77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4552"/>
          </a:xfrm>
          <a:solidFill>
            <a:srgbClr val="03B4C9"/>
          </a:solidFill>
        </p:spPr>
        <p:txBody>
          <a:bodyPr>
            <a:no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Ripple Effects Education and Outreach Programs</a:t>
            </a:r>
            <a:endParaRPr lang="en-US" sz="2500" b="1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4886" y="830318"/>
            <a:ext cx="8994228" cy="549428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lvl="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b="1" dirty="0" smtClean="0">
                <a:latin typeface="Century Gothic" panose="020B0502020202020204" pitchFamily="34" charset="0"/>
              </a:rPr>
              <a:t>				</a:t>
            </a:r>
            <a:r>
              <a:rPr lang="en-US" sz="5400" b="1" dirty="0">
                <a:latin typeface="Century Gothic" panose="020B0502020202020204" pitchFamily="34" charset="0"/>
              </a:rPr>
              <a:t>	</a:t>
            </a:r>
            <a:r>
              <a:rPr lang="en-US" sz="5400" b="1" dirty="0" smtClean="0">
                <a:latin typeface="Century Gothic" panose="020B0502020202020204" pitchFamily="34" charset="0"/>
              </a:rPr>
              <a:t>				</a:t>
            </a:r>
            <a:endParaRPr lang="en-US" sz="6400" b="1" u="sng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u="sng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Blip>
                <a:blip r:embed="rId3"/>
              </a:buBlip>
            </a:pPr>
            <a:endParaRPr lang="en-US" sz="64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u="sng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b="1" dirty="0" smtClean="0">
                <a:latin typeface="Century Gothic" panose="020B0502020202020204" pitchFamily="34" charset="0"/>
              </a:rPr>
              <a:t>	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b="1" dirty="0">
                <a:latin typeface="Century Gothic" panose="020B0502020202020204" pitchFamily="34" charset="0"/>
              </a:rPr>
              <a:t>	</a:t>
            </a:r>
            <a:r>
              <a:rPr lang="en-US" sz="6400" b="1" dirty="0" smtClean="0">
                <a:latin typeface="Century Gothic" panose="020B0502020202020204" pitchFamily="34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b="1" dirty="0">
                <a:latin typeface="Century Gothic" panose="020B0502020202020204" pitchFamily="34" charset="0"/>
              </a:rPr>
              <a:t>	</a:t>
            </a:r>
            <a:r>
              <a:rPr lang="en-US" sz="6400" b="1" dirty="0" smtClean="0">
                <a:latin typeface="Century Gothic" panose="020B0502020202020204" pitchFamily="34" charset="0"/>
              </a:rPr>
              <a:t>	</a:t>
            </a:r>
            <a:r>
              <a:rPr lang="en-US" sz="6400" b="1" u="sng" dirty="0" smtClean="0">
                <a:latin typeface="Century Gothic" panose="020B0502020202020204" pitchFamily="34" charset="0"/>
              </a:rPr>
              <a:t>Fall</a:t>
            </a:r>
            <a:r>
              <a:rPr lang="en-US" sz="6400" b="1" dirty="0" smtClean="0">
                <a:latin typeface="Century Gothic" panose="020B0502020202020204" pitchFamily="34" charset="0"/>
              </a:rPr>
              <a:t>					</a:t>
            </a:r>
            <a:endParaRPr lang="en-US" sz="64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4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Blip>
                <a:blip r:embed="rId3"/>
              </a:buBlip>
            </a:pPr>
            <a:endParaRPr lang="en-US" sz="6400" b="1" dirty="0" smtClean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Blip>
                <a:blip r:embed="rId3"/>
              </a:buBlip>
            </a:pPr>
            <a:endParaRPr lang="en-US" sz="64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dirty="0">
                <a:latin typeface="Century Gothic" panose="020B0502020202020204" pitchFamily="34" charset="0"/>
              </a:rPr>
              <a:t>	</a:t>
            </a:r>
            <a:endParaRPr lang="en-US" sz="6400" dirty="0" smtClean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Blip>
                <a:blip r:embed="rId3"/>
              </a:buBlip>
            </a:pPr>
            <a:endParaRPr lang="en-US" sz="72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	</a:t>
            </a:r>
            <a:r>
              <a:rPr lang="en-US" sz="7200" b="1" dirty="0" smtClean="0">
                <a:latin typeface="Century Gothic" panose="020B0502020202020204" pitchFamily="34" charset="0"/>
              </a:rPr>
              <a:t>			</a:t>
            </a:r>
            <a:endParaRPr lang="en-US" sz="6000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60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66" y="4078972"/>
            <a:ext cx="878273" cy="141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3728485"/>
            <a:ext cx="9144000" cy="0"/>
          </a:xfrm>
          <a:prstGeom prst="line">
            <a:avLst/>
          </a:prstGeom>
          <a:ln w="41275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33900" y="814552"/>
            <a:ext cx="76200" cy="6043448"/>
          </a:xfrm>
          <a:prstGeom prst="line">
            <a:avLst/>
          </a:prstGeom>
          <a:ln w="381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6322" y="3843311"/>
            <a:ext cx="28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Fall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389353" y="3843311"/>
            <a:ext cx="28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04378" y="789984"/>
            <a:ext cx="28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Spring/Summer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55686"/>
            <a:ext cx="2069931" cy="116318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5559471"/>
            <a:ext cx="1643062" cy="120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43" y="4499013"/>
            <a:ext cx="919930" cy="140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12" y="2585451"/>
            <a:ext cx="1698799" cy="107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40" y="4007986"/>
            <a:ext cx="941661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03" y="4296233"/>
            <a:ext cx="997577" cy="24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36322" y="799436"/>
            <a:ext cx="28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Late Winter/Spring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64" y="4174864"/>
            <a:ext cx="1625598" cy="121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05" y="1150201"/>
            <a:ext cx="1748945" cy="1311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219" y="5534222"/>
            <a:ext cx="1625600" cy="1219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71" y="1170546"/>
            <a:ext cx="1861270" cy="2481694"/>
          </a:xfrm>
          <a:prstGeom prst="rect">
            <a:avLst/>
          </a:prstGeom>
        </p:spPr>
      </p:pic>
      <p:sp>
        <p:nvSpPr>
          <p:cNvPr id="17" name="Explosion 1 16"/>
          <p:cNvSpPr/>
          <p:nvPr/>
        </p:nvSpPr>
        <p:spPr>
          <a:xfrm rot="20602406">
            <a:off x="4679119" y="1098599"/>
            <a:ext cx="1323975" cy="96598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NEW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22" y="3022057"/>
            <a:ext cx="1297740" cy="12918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8" y="2029070"/>
            <a:ext cx="2155126" cy="1616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73" y="1222900"/>
            <a:ext cx="2108349" cy="17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2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0" y="1219201"/>
            <a:ext cx="5926890" cy="457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b="1" u="sng" dirty="0" smtClean="0">
                <a:latin typeface="Century Gothic" panose="020B0502020202020204" pitchFamily="34" charset="0"/>
              </a:rPr>
              <a:t>Goal:</a:t>
            </a:r>
            <a:r>
              <a:rPr lang="en-US" sz="2800" b="1" dirty="0" smtClean="0">
                <a:latin typeface="Century Gothic" panose="020B0502020202020204" pitchFamily="34" charset="0"/>
              </a:rPr>
              <a:t> </a:t>
            </a:r>
            <a:r>
              <a:rPr lang="en-US" sz="2800" spc="120" dirty="0" smtClean="0">
                <a:latin typeface="Century Gothic" panose="020B0502020202020204" pitchFamily="34" charset="0"/>
              </a:rPr>
              <a:t>Determine if removing leaves from </a:t>
            </a:r>
            <a:r>
              <a:rPr lang="en-US" sz="2800" spc="120" dirty="0">
                <a:latin typeface="Century Gothic" panose="020B0502020202020204" pitchFamily="34" charset="0"/>
              </a:rPr>
              <a:t>streets </a:t>
            </a:r>
            <a:r>
              <a:rPr lang="en-US" sz="2800" spc="120" dirty="0" smtClean="0">
                <a:latin typeface="Century Gothic" panose="020B0502020202020204" pitchFamily="34" charset="0"/>
              </a:rPr>
              <a:t>before the rain can </a:t>
            </a:r>
            <a:r>
              <a:rPr lang="en-US" sz="2800" spc="120" dirty="0">
                <a:latin typeface="Century Gothic" panose="020B0502020202020204" pitchFamily="34" charset="0"/>
              </a:rPr>
              <a:t>reduce nutrient contributions to local water </a:t>
            </a:r>
            <a:r>
              <a:rPr lang="en-US" sz="2800" spc="120" dirty="0" smtClean="0">
                <a:latin typeface="Century Gothic" panose="020B0502020202020204" pitchFamily="34" charset="0"/>
              </a:rPr>
              <a:t>bodies.</a:t>
            </a:r>
          </a:p>
          <a:p>
            <a:pPr marL="0" indent="0">
              <a:buNone/>
            </a:pPr>
            <a:endParaRPr lang="en-US" sz="2800" spc="12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800" b="1" u="sng" spc="120" dirty="0" smtClean="0">
                <a:latin typeface="Century Gothic" panose="020B0502020202020204" pitchFamily="34" charset="0"/>
              </a:rPr>
              <a:t>Study Site:</a:t>
            </a:r>
            <a:r>
              <a:rPr lang="en-US" sz="2800" b="1" spc="120" dirty="0" smtClean="0">
                <a:latin typeface="Century Gothic" panose="020B0502020202020204" pitchFamily="34" charset="0"/>
              </a:rPr>
              <a:t> </a:t>
            </a:r>
            <a:r>
              <a:rPr lang="en-US" sz="2800" spc="120" dirty="0" smtClean="0">
                <a:latin typeface="Century Gothic" panose="020B0502020202020204" pitchFamily="34" charset="0"/>
              </a:rPr>
              <a:t>Two medium-high density residential areas on the west side of Madison with curb and guttered streets. Both had 17% tree canopy (ash and maple) covering streets.</a:t>
            </a:r>
          </a:p>
          <a:p>
            <a:pPr marL="0" indent="0">
              <a:buNone/>
            </a:pPr>
            <a:endParaRPr lang="en-US" sz="2800" spc="12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800" b="1" u="sng" spc="120" dirty="0" smtClean="0">
                <a:latin typeface="Century Gothic" panose="020B0502020202020204" pitchFamily="34" charset="0"/>
              </a:rPr>
              <a:t>Method: </a:t>
            </a:r>
            <a:r>
              <a:rPr lang="en-US" sz="2800" spc="120" dirty="0" smtClean="0">
                <a:latin typeface="Century Gothic" panose="020B0502020202020204" pitchFamily="34" charset="0"/>
              </a:rPr>
              <a:t>Remove leaves from street in test area before fall rainfall events and measure phosphorus and nitrogen  in runoff. </a:t>
            </a:r>
          </a:p>
          <a:p>
            <a:pPr marL="0" indent="0">
              <a:buNone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032" name="Picture 8" descr="Photos of leaf collection and street cleaning study sample collection and study area mainten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95" y="1371600"/>
            <a:ext cx="1665661" cy="200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tos of transfer-based leaf collection and street clea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9" y="3454842"/>
            <a:ext cx="3238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0" y="5403"/>
            <a:ext cx="9144000" cy="1065041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03996" y="24667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USGS/City of Madison Leaf Study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28600"/>
            <a:ext cx="1571625" cy="61912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9" name="Picture 4" descr="City of Madiso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86" y="100867"/>
            <a:ext cx="900314" cy="874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170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 txBox="1">
            <a:spLocks/>
          </p:cNvSpPr>
          <p:nvPr/>
        </p:nvSpPr>
        <p:spPr>
          <a:xfrm>
            <a:off x="0" y="5403"/>
            <a:ext cx="9144000" cy="1065041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2" descr="Graph showing total phosphorus before and after the implementation of a leaf collection and street sweeping progra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70444"/>
            <a:ext cx="4449763" cy="29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aph showing total nitrogen and phosphorus yields, by season, for a leaf collection and street cleaning st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7391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03996" y="24667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USGS/City of Madison Leaf Study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28600"/>
            <a:ext cx="1571625" cy="61912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9" name="Picture 4" descr="City of Madison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86" y="100867"/>
            <a:ext cx="900314" cy="874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cxnSp>
        <p:nvCxnSpPr>
          <p:cNvPr id="10" name="Straight Connector 9"/>
          <p:cNvCxnSpPr/>
          <p:nvPr/>
        </p:nvCxnSpPr>
        <p:spPr>
          <a:xfrm>
            <a:off x="-12700" y="3937000"/>
            <a:ext cx="914801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70444"/>
            <a:ext cx="4800600" cy="54864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500" b="1" dirty="0" smtClean="0">
                <a:latin typeface="Century Gothic" panose="020B0502020202020204" pitchFamily="34" charset="0"/>
              </a:rPr>
              <a:t>Highlights:</a:t>
            </a:r>
          </a:p>
          <a:p>
            <a:r>
              <a:rPr lang="en-US" sz="5500" dirty="0">
                <a:latin typeface="Century Gothic" panose="020B0502020202020204" pitchFamily="34" charset="0"/>
              </a:rPr>
              <a:t>Leaves are a significant source of phosphorus to urban </a:t>
            </a:r>
            <a:r>
              <a:rPr lang="en-US" sz="5500" dirty="0" err="1" smtClean="0">
                <a:latin typeface="Century Gothic" panose="020B0502020202020204" pitchFamily="34" charset="0"/>
              </a:rPr>
              <a:t>stormwater</a:t>
            </a:r>
            <a:r>
              <a:rPr lang="en-US" sz="5500" dirty="0" smtClean="0">
                <a:latin typeface="Century Gothic" panose="020B0502020202020204" pitchFamily="34" charset="0"/>
              </a:rPr>
              <a:t>.</a:t>
            </a:r>
          </a:p>
          <a:p>
            <a:endParaRPr lang="en-US" sz="5500" dirty="0">
              <a:latin typeface="Century Gothic" panose="020B0502020202020204" pitchFamily="34" charset="0"/>
            </a:endParaRPr>
          </a:p>
          <a:p>
            <a:r>
              <a:rPr lang="en-US" sz="5500" dirty="0" smtClean="0">
                <a:latin typeface="Century Gothic" panose="020B0502020202020204" pitchFamily="34" charset="0"/>
              </a:rPr>
              <a:t>Nearly </a:t>
            </a:r>
            <a:r>
              <a:rPr lang="en-US" sz="5500" dirty="0">
                <a:latin typeface="Century Gothic" panose="020B0502020202020204" pitchFamily="34" charset="0"/>
              </a:rPr>
              <a:t>60 percent of the annual urban phosphorus yield can come from leaf litter in the fall</a:t>
            </a:r>
            <a:r>
              <a:rPr lang="en-US" sz="5500" dirty="0" smtClean="0">
                <a:latin typeface="Century Gothic" panose="020B0502020202020204" pitchFamily="34" charset="0"/>
              </a:rPr>
              <a:t>.</a:t>
            </a:r>
          </a:p>
          <a:p>
            <a:endParaRPr lang="en-US" sz="5500" dirty="0">
              <a:latin typeface="Century Gothic" panose="020B0502020202020204" pitchFamily="34" charset="0"/>
            </a:endParaRPr>
          </a:p>
          <a:p>
            <a:r>
              <a:rPr lang="en-US" sz="5500" dirty="0">
                <a:latin typeface="Century Gothic" panose="020B0502020202020204" pitchFamily="34" charset="0"/>
              </a:rPr>
              <a:t>Timely removal of leaf litter from streets can reduce phosphorus load by 80 </a:t>
            </a:r>
            <a:r>
              <a:rPr lang="en-US" sz="5500" dirty="0" smtClean="0">
                <a:latin typeface="Century Gothic" panose="020B0502020202020204" pitchFamily="34" charset="0"/>
              </a:rPr>
              <a:t>percent compared with no removal.</a:t>
            </a:r>
          </a:p>
          <a:p>
            <a:endParaRPr lang="en-US" sz="5500" dirty="0">
              <a:latin typeface="Century Gothic" panose="020B0502020202020204" pitchFamily="34" charset="0"/>
            </a:endParaRPr>
          </a:p>
          <a:p>
            <a:r>
              <a:rPr lang="en-US" sz="5500" dirty="0">
                <a:latin typeface="Century Gothic" panose="020B0502020202020204" pitchFamily="34" charset="0"/>
              </a:rPr>
              <a:t>Leaf removal is one of a few options available to reduce dissolved phosphorus.</a:t>
            </a:r>
          </a:p>
          <a:p>
            <a:pPr marL="0" indent="0">
              <a:buNone/>
            </a:pPr>
            <a:endParaRPr lang="en-US" sz="5500" dirty="0"/>
          </a:p>
        </p:txBody>
      </p:sp>
      <p:pic>
        <p:nvPicPr>
          <p:cNvPr id="3074" name="Picture 2" descr="Photos of leaf litter and organic detritus in streets and storm drai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286000"/>
            <a:ext cx="38481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0" y="5403"/>
            <a:ext cx="9144000" cy="1065041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03996" y="24667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USGS/City of Madison Leaf Study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28600"/>
            <a:ext cx="1571625" cy="61912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Picture 4" descr="City of Madiso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86" y="100867"/>
            <a:ext cx="900314" cy="8745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414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85094"/>
            <a:ext cx="6384587" cy="55149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-72855"/>
            <a:ext cx="9144000" cy="7620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Get Involved!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13" y="3405018"/>
            <a:ext cx="1963670" cy="202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51216"/>
            <a:ext cx="878273" cy="141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6006"/>
            <a:ext cx="919930" cy="140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-72855"/>
            <a:ext cx="9144000" cy="7620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Partner Toolkits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4" y="762000"/>
            <a:ext cx="6019800" cy="580741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38" y="2813289"/>
            <a:ext cx="1963670" cy="202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95" y="806247"/>
            <a:ext cx="2341359" cy="17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1026" name="Picture 2" descr="https://ripple-effects.com/documents/pdf/Leaf-free-Streets/Wheelbarrow-Leaf-Grapi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76" y="5400021"/>
            <a:ext cx="1368425" cy="114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ipple-effects.com/documents/pdf/Leaf-free-Streets/Leaf-Raking-Watercolor-Graphi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70" y="5352195"/>
            <a:ext cx="1292225" cy="10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724" y="2105510"/>
            <a:ext cx="1050190" cy="28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NEW Adopt A Storm Drain Program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1" y="746973"/>
            <a:ext cx="5332028" cy="3367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 smtClean="0">
                <a:latin typeface="Century Gothic" panose="020B0502020202020204" pitchFamily="34" charset="0"/>
              </a:rPr>
              <a:t>Join us in keeping storm drains clear to prevent flooding and pollution out of local waters. It’s easy!</a:t>
            </a:r>
          </a:p>
          <a:p>
            <a:r>
              <a:rPr lang="en-US" sz="2500" dirty="0" smtClean="0">
                <a:latin typeface="Century Gothic" panose="020B0502020202020204" pitchFamily="34" charset="0"/>
              </a:rPr>
              <a:t>Create an account</a:t>
            </a:r>
          </a:p>
          <a:p>
            <a:r>
              <a:rPr lang="en-US" sz="2500" dirty="0" smtClean="0">
                <a:latin typeface="Century Gothic" panose="020B0502020202020204" pitchFamily="34" charset="0"/>
              </a:rPr>
              <a:t>Adopt a nearby storm drain(s)</a:t>
            </a:r>
          </a:p>
          <a:p>
            <a:r>
              <a:rPr lang="en-US" sz="2500" dirty="0" smtClean="0">
                <a:latin typeface="Century Gothic" panose="020B0502020202020204" pitchFamily="34" charset="0"/>
              </a:rPr>
              <a:t>Receive a storm drain cleaning kit</a:t>
            </a:r>
          </a:p>
          <a:p>
            <a:r>
              <a:rPr lang="en-US" sz="2500" dirty="0" smtClean="0">
                <a:latin typeface="Century Gothic" panose="020B0502020202020204" pitchFamily="34" charset="0"/>
              </a:rPr>
              <a:t>Commit to cleaning the drain at least once a month, before the rain (trash, leaves, debris, snow, etc.)</a:t>
            </a:r>
          </a:p>
          <a:p>
            <a:r>
              <a:rPr lang="en-US" sz="2500" dirty="0" smtClean="0">
                <a:latin typeface="Century Gothic" panose="020B0502020202020204" pitchFamily="34" charset="0"/>
              </a:rPr>
              <a:t>Report cleanings on web site</a:t>
            </a:r>
          </a:p>
          <a:p>
            <a:r>
              <a:rPr lang="en-US" sz="2500" dirty="0" smtClean="0">
                <a:latin typeface="Century Gothic" panose="020B0502020202020204" pitchFamily="34" charset="0"/>
              </a:rPr>
              <a:t>Report spills or discharges near storm drains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4" y="3936014"/>
            <a:ext cx="5008205" cy="2244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64" y="24039"/>
            <a:ext cx="601757" cy="59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02403"/>
            <a:ext cx="3340383" cy="174813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320489"/>
            <a:ext cx="1775307" cy="236707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050" name="Picture 2" descr="https://files.constantcontact.com/8b66eb54401/3313a66a-eedb-44d2-a5dc-c5a40caacb9b.jpg?rdr=true"/>
          <p:cNvPicPr>
            <a:picLocks noChangeAspect="1" noChangeArrowheads="1"/>
          </p:cNvPicPr>
          <p:nvPr/>
        </p:nvPicPr>
        <p:blipFill>
          <a:blip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58" y="2635012"/>
            <a:ext cx="2474442" cy="152389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13669" y="3997324"/>
            <a:ext cx="1901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Girl Scout Troop 1022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661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68.media.tumblr.com/bad67a0877076b8e7e90ec938b4a1ebb/tumblr_mt3ecgl8cu1sx9zdw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1" y="764084"/>
            <a:ext cx="7486650" cy="53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68465" y="6176178"/>
            <a:ext cx="2800816" cy="28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dirty="0">
                <a:solidFill>
                  <a:srgbClr val="116083"/>
                </a:solidFill>
                <a:latin typeface="Century Gothic" pitchFamily="34" charset="0"/>
                <a:cs typeface="Arial" pitchFamily="34" charset="0"/>
              </a:rPr>
              <a:t>http://urbangeographies.tumblr.com/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8873" y="11038"/>
            <a:ext cx="39709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Changing Landscapes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Image result for storm drain painting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2830"/>
            <a:ext cx="2767989" cy="155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090" y="768515"/>
            <a:ext cx="279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Tabletop Rainfall Simulator</a:t>
            </a:r>
            <a:endParaRPr lang="en-US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Educational Resources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2" y="3968559"/>
            <a:ext cx="2514600" cy="25123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11199" y="3548266"/>
            <a:ext cx="162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Enviroscape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968559"/>
            <a:ext cx="3448821" cy="21663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3599227"/>
            <a:ext cx="3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Trainings/Demo Recordings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0505" y="1296761"/>
            <a:ext cx="1540096" cy="19567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95800" y="768515"/>
            <a:ext cx="360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Videos, Planting Plans, Instructions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6739" y="2008498"/>
            <a:ext cx="1243282" cy="1617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4" y="1132420"/>
            <a:ext cx="3249755" cy="24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5404"/>
            <a:ext cx="9144000" cy="814552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7322"/>
            <a:ext cx="8991600" cy="556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b="1" dirty="0" smtClean="0"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500" dirty="0"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500" dirty="0" smtClean="0"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dirty="0" smtClean="0">
                <a:latin typeface="Century Gothic" panose="020B0502020202020204" pitchFamily="34" charset="0"/>
              </a:rPr>
              <a:t>Your Name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dirty="0" smtClean="0">
                <a:latin typeface="Century Gothic" panose="020B0502020202020204" pitchFamily="34" charset="0"/>
              </a:rPr>
              <a:t>Your Contact Information</a:t>
            </a:r>
            <a:endParaRPr lang="en-US" sz="2500" dirty="0" smtClean="0"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500" dirty="0" smtClean="0">
              <a:latin typeface="Century Gothic" panose="020B0502020202020204" pitchFamily="34" charset="0"/>
              <a:hlinkClick r:id="rId3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b="1" dirty="0" smtClean="0">
                <a:latin typeface="Century Gothic" panose="020B0502020202020204" pitchFamily="34" charset="0"/>
                <a:hlinkClick r:id="rId3"/>
              </a:rPr>
              <a:t>www.ripple-effects.com</a:t>
            </a:r>
            <a:r>
              <a:rPr lang="en-US" sz="2500" b="1" dirty="0" smtClean="0"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500" dirty="0"/>
          </a:p>
          <a:p>
            <a:pPr marL="0" indent="0" algn="ctr">
              <a:spcBef>
                <a:spcPts val="0"/>
              </a:spcBef>
              <a:buNone/>
            </a:pPr>
            <a:endParaRPr lang="en-US" sz="2500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151070"/>
            <a:ext cx="778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2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8873" y="11038"/>
            <a:ext cx="39709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Changing Landscapes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91735"/>
            <a:ext cx="5486400" cy="3063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859" y="3678690"/>
            <a:ext cx="5478320" cy="305974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562600" y="4953000"/>
            <a:ext cx="152400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5562600" y="1842593"/>
            <a:ext cx="152400" cy="5334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685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369978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pic>
        <p:nvPicPr>
          <p:cNvPr id="12290" name="Picture 2" descr="H:\OLW\Community Engagement\Volunteerism\Native Plant Growing Program\RG and Native plants\Rainscaping Iowa\IaH_RCD3_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685489" cy="44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873" y="11038"/>
            <a:ext cx="39709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Changing Landscapes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531813" y="841375"/>
            <a:ext cx="8229600" cy="11398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3200" dirty="0" smtClean="0">
                <a:latin typeface="Century Gothic" panose="020B0502020202020204" pitchFamily="34" charset="0"/>
              </a:rPr>
              <a:t>In natural systems much of the rain that falls...</a:t>
            </a:r>
            <a:endParaRPr lang="en-US" alt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12295" name="Picture 7" descr="\\fs\profiles$\ses3\xenapp\b02\Desktop\g_rain_1200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828800"/>
            <a:ext cx="6533089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600200" y="5705030"/>
            <a:ext cx="58007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…soaks into the earth</a:t>
            </a:r>
          </a:p>
        </p:txBody>
      </p:sp>
      <p:pic>
        <p:nvPicPr>
          <p:cNvPr id="13314" name="Picture 2" descr="Image result for wavy arrow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3" b="25786"/>
          <a:stretch/>
        </p:blipFill>
        <p:spPr bwMode="auto">
          <a:xfrm rot="5400000">
            <a:off x="1245869" y="4240532"/>
            <a:ext cx="1219200" cy="5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wavy arrow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3" b="25786"/>
          <a:stretch/>
        </p:blipFill>
        <p:spPr bwMode="auto">
          <a:xfrm rot="5400000">
            <a:off x="2495311" y="4240532"/>
            <a:ext cx="1219200" cy="5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wavy arrow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3" b="25786"/>
          <a:stretch/>
        </p:blipFill>
        <p:spPr bwMode="auto">
          <a:xfrm rot="5400000">
            <a:off x="3744753" y="4316731"/>
            <a:ext cx="1219200" cy="5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wavy arrow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3" b="25786"/>
          <a:stretch/>
        </p:blipFill>
        <p:spPr bwMode="auto">
          <a:xfrm rot="5400000">
            <a:off x="4994195" y="4316731"/>
            <a:ext cx="1219200" cy="5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wavy arrow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3" b="25786"/>
          <a:stretch/>
        </p:blipFill>
        <p:spPr bwMode="auto">
          <a:xfrm rot="5400000">
            <a:off x="6243636" y="4316731"/>
            <a:ext cx="1219200" cy="5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4974" y="-2854"/>
            <a:ext cx="51940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Changing Landscapes: Runoff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7" name="Picture 11" descr="http://greatlakesresilience.org/sites/default/files/casestudy_img_TwoHarbors_LandUseChangeAndSurfaceRunof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" b="4296"/>
          <a:stretch/>
        </p:blipFill>
        <p:spPr bwMode="auto">
          <a:xfrm>
            <a:off x="94784" y="762000"/>
            <a:ext cx="8211015" cy="580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47800" y="5791200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Image: greatlakesresilience.org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tormwater carto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159" y="990600"/>
            <a:ext cx="2373664" cy="56499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38200"/>
            <a:ext cx="2514600" cy="31700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500" dirty="0" smtClean="0">
                <a:latin typeface="Century Gothic" panose="020B0502020202020204" pitchFamily="34" charset="0"/>
              </a:rPr>
              <a:t>Rain that runs off our lawns, roofs, pavement is called </a:t>
            </a:r>
            <a:r>
              <a:rPr lang="en-US" sz="2500" b="1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Stormwater</a:t>
            </a:r>
            <a:r>
              <a:rPr lang="en-US" sz="25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runoff</a:t>
            </a:r>
            <a:r>
              <a:rPr lang="en-US" sz="2500" dirty="0" smtClean="0">
                <a:latin typeface="Century Gothic" panose="020B0502020202020204" pitchFamily="34" charset="0"/>
              </a:rPr>
              <a:t>.</a:t>
            </a:r>
          </a:p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7350" y="4724400"/>
            <a:ext cx="3826204" cy="201593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500" dirty="0" smtClean="0">
                <a:latin typeface="Century Gothic" panose="020B0502020202020204" pitchFamily="34" charset="0"/>
              </a:rPr>
              <a:t>Most</a:t>
            </a:r>
            <a:r>
              <a:rPr lang="en-US" sz="25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US" sz="25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runoff</a:t>
            </a:r>
            <a:r>
              <a:rPr lang="en-US" sz="2500" b="1" dirty="0" smtClean="0">
                <a:latin typeface="Century Gothic" panose="020B0502020202020204" pitchFamily="34" charset="0"/>
              </a:rPr>
              <a:t> </a:t>
            </a:r>
            <a:r>
              <a:rPr lang="en-US" sz="2500" dirty="0" smtClean="0">
                <a:latin typeface="Century Gothic" panose="020B0502020202020204" pitchFamily="34" charset="0"/>
              </a:rPr>
              <a:t>that enters </a:t>
            </a:r>
            <a:r>
              <a:rPr lang="en-US" sz="2500" dirty="0">
                <a:latin typeface="Century Gothic" panose="020B0502020202020204" pitchFamily="34" charset="0"/>
              </a:rPr>
              <a:t>our storm </a:t>
            </a:r>
            <a:r>
              <a:rPr lang="en-US" sz="2500" dirty="0" smtClean="0">
                <a:latin typeface="Century Gothic" panose="020B0502020202020204" pitchFamily="34" charset="0"/>
              </a:rPr>
              <a:t>drains is </a:t>
            </a:r>
            <a:r>
              <a:rPr lang="en-US" sz="2500" b="1" u="sng" dirty="0" smtClean="0">
                <a:latin typeface="Century Gothic" panose="020B0502020202020204" pitchFamily="34" charset="0"/>
              </a:rPr>
              <a:t>NOT</a:t>
            </a:r>
            <a:r>
              <a:rPr lang="en-US" sz="2500" u="sng" dirty="0" smtClean="0">
                <a:latin typeface="Century Gothic" panose="020B0502020202020204" pitchFamily="34" charset="0"/>
              </a:rPr>
              <a:t> </a:t>
            </a:r>
            <a:r>
              <a:rPr lang="en-US" sz="2500" dirty="0" smtClean="0">
                <a:latin typeface="Century Gothic" panose="020B0502020202020204" pitchFamily="34" charset="0"/>
              </a:rPr>
              <a:t>treated </a:t>
            </a:r>
            <a:r>
              <a:rPr lang="en-US" sz="2500" dirty="0">
                <a:latin typeface="Century Gothic" panose="020B0502020202020204" pitchFamily="34" charset="0"/>
              </a:rPr>
              <a:t>and ends up in our lakes, rivers and streams.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4974" y="-2854"/>
            <a:ext cx="51940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Changing Landscapes: Runoff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mage result for storm drai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85" y="3178825"/>
            <a:ext cx="3071730" cy="1447801"/>
          </a:xfrm>
          <a:prstGeom prst="rect">
            <a:avLst/>
          </a:prstGeom>
          <a:noFill/>
          <a:ln>
            <a:noFill/>
          </a:ln>
          <a:effectLst>
            <a:softEdge rad="266700"/>
          </a:effectLst>
        </p:spPr>
      </p:pic>
      <p:pic>
        <p:nvPicPr>
          <p:cNvPr id="14" name="Picture 13" descr="Image result for storm drai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08" y="2311304"/>
            <a:ext cx="2237370" cy="1422496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18" name="Picture 4" descr="Image result for storm drai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09" y="735435"/>
            <a:ext cx="2895601" cy="162153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pic>
        <p:nvPicPr>
          <p:cNvPr id="20" name="Picture 2" descr="\\Client\F$\DNR\Urban runoff\RainScapingIowa\Driveway runoff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25523" r="11328" b="9776"/>
          <a:stretch/>
        </p:blipFill>
        <p:spPr bwMode="auto">
          <a:xfrm>
            <a:off x="19774" y="1752600"/>
            <a:ext cx="4579464" cy="33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 rot="21247998">
            <a:off x="371615" y="4726170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Image: </a:t>
            </a:r>
            <a:r>
              <a:rPr kumimoji="0" lang="en-US" altLang="en-US" sz="1000" b="0" i="1" u="none" strike="noStrike" cap="none" normalizeH="0" baseline="0" dirty="0" err="1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Rainscaping</a:t>
            </a:r>
            <a:r>
              <a:rPr kumimoji="0" lang="en-US" altLang="en-US" sz="1000" b="0" i="1" u="none" strike="noStrike" cap="none" normalizeH="0" baseline="0" dirty="0" smtClean="0">
                <a:ln>
                  <a:noFill/>
                </a:ln>
                <a:solidFill>
                  <a:srgbClr val="116083"/>
                </a:solidFill>
                <a:effectLst/>
                <a:latin typeface="Century Gothic" pitchFamily="34" charset="0"/>
                <a:cs typeface="Arial" pitchFamily="34" charset="0"/>
              </a:rPr>
              <a:t> Iowa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1" y="838201"/>
            <a:ext cx="624840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latin typeface="Century Gothic" panose="020B0502020202020204" pitchFamily="34" charset="0"/>
              </a:rPr>
              <a:t>How much water runs off the roof of an average house during a 1” rain event?</a:t>
            </a:r>
          </a:p>
          <a:p>
            <a:endParaRPr lang="en-US" sz="27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500" u="sng" dirty="0" smtClean="0">
                <a:latin typeface="Century Gothic" panose="020B0502020202020204" pitchFamily="34" charset="0"/>
              </a:rPr>
              <a:t>Roof area of an average house</a:t>
            </a:r>
          </a:p>
          <a:p>
            <a:pPr algn="ctr"/>
            <a:r>
              <a:rPr lang="en-US" sz="2500" u="sng" dirty="0" smtClean="0">
                <a:latin typeface="Century Gothic" panose="020B0502020202020204" pitchFamily="34" charset="0"/>
              </a:rPr>
              <a:t> =1800 ft</a:t>
            </a:r>
            <a:r>
              <a:rPr lang="en-US" sz="2500" u="sng" baseline="30000" dirty="0" smtClean="0">
                <a:latin typeface="Century Gothic" panose="020B0502020202020204" pitchFamily="34" charset="0"/>
              </a:rPr>
              <a:t>2</a:t>
            </a:r>
          </a:p>
          <a:p>
            <a:pPr algn="ctr"/>
            <a:endParaRPr lang="en-US" sz="2500" dirty="0">
              <a:latin typeface="Century Gothic" panose="020B0502020202020204" pitchFamily="34" charset="0"/>
            </a:endParaRPr>
          </a:p>
          <a:p>
            <a:pPr algn="ctr"/>
            <a:r>
              <a:rPr lang="en-US" sz="2500" dirty="0">
                <a:latin typeface="Century Gothic" panose="020B0502020202020204" pitchFamily="34" charset="0"/>
              </a:rPr>
              <a:t> </a:t>
            </a:r>
            <a:r>
              <a:rPr lang="en-US" sz="2500" dirty="0" smtClean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6696" y="3638985"/>
            <a:ext cx="37285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Century Gothic" panose="020B0502020202020204" pitchFamily="34" charset="0"/>
              </a:rPr>
              <a:t>1,122 gallons!!! </a:t>
            </a:r>
            <a:endParaRPr lang="en-US" sz="25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500" b="1" dirty="0" smtClean="0">
                <a:latin typeface="Century Gothic" panose="020B0502020202020204" pitchFamily="34" charset="0"/>
              </a:rPr>
              <a:t>(about 16 bathtubs)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3500" y="5424215"/>
            <a:ext cx="6477000" cy="11541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 smtClean="0">
                <a:latin typeface="Century Gothic" panose="020B0502020202020204" pitchFamily="34" charset="0"/>
              </a:rPr>
              <a:t>How much water runs off your home? </a:t>
            </a:r>
          </a:p>
          <a:p>
            <a:pPr algn="ctr"/>
            <a:r>
              <a:rPr lang="en-US" sz="2300" b="1" dirty="0" smtClean="0">
                <a:latin typeface="Century Gothic" panose="020B0502020202020204" pitchFamily="34" charset="0"/>
                <a:hlinkClick r:id="rId4"/>
              </a:rPr>
              <a:t>https</a:t>
            </a:r>
            <a:r>
              <a:rPr lang="en-US" sz="2300" b="1" dirty="0">
                <a:latin typeface="Century Gothic" panose="020B0502020202020204" pitchFamily="34" charset="0"/>
                <a:hlinkClick r:id="rId4"/>
              </a:rPr>
              <a:t>://water.usgs.gov/edu/activity-howmuchrain.html</a:t>
            </a:r>
            <a:endParaRPr lang="en-US" sz="2300" b="1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200" y="8230"/>
            <a:ext cx="48768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Problem- Too much runoff!</a:t>
            </a:r>
          </a:p>
          <a:p>
            <a:endParaRPr lang="en-US" sz="1000" b="1" dirty="0">
              <a:latin typeface="Century Gothic" panose="020B0502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2520" y="46051"/>
            <a:ext cx="7201010" cy="923330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Too much runoff can cause BIG problems!</a:t>
            </a:r>
            <a:endParaRPr lang="en-US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700" b="1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04966"/>
            <a:ext cx="9144000" cy="0"/>
          </a:xfrm>
          <a:prstGeom prst="line">
            <a:avLst/>
          </a:prstGeom>
          <a:ln w="76200">
            <a:solidFill>
              <a:srgbClr val="03B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5556" r="7500" b="8519"/>
          <a:stretch>
            <a:fillRect/>
          </a:stretch>
        </p:blipFill>
        <p:spPr>
          <a:xfrm>
            <a:off x="3581400" y="1025240"/>
            <a:ext cx="2643096" cy="1981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construction site ero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874" y="999530"/>
            <a:ext cx="2514600" cy="20116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Image result for blue green algae wiscons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441" y="3445867"/>
            <a:ext cx="2475667" cy="18567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>
          <a:xfrm>
            <a:off x="203930" y="5316244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cs typeface="Arial" pitchFamily="34" charset="0"/>
              </a:rPr>
              <a:t>Photo: WDNR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7"/>
          <p:cNvGrpSpPr>
            <a:grpSpLocks/>
          </p:cNvGrpSpPr>
          <p:nvPr/>
        </p:nvGrpSpPr>
        <p:grpSpPr>
          <a:xfrm>
            <a:off x="2012855" y="5475164"/>
            <a:ext cx="830733" cy="872153"/>
            <a:chOff x="108594386" y="107262020"/>
            <a:chExt cx="3200677" cy="36311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94386" y="109515342"/>
              <a:ext cx="3200677" cy="1377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862633" y="107262020"/>
              <a:ext cx="2664183" cy="2664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AutoShape 10"/>
            <p:cNvSpPr>
              <a:spLocks noChangeArrowheads="1"/>
            </p:cNvSpPr>
            <p:nvPr/>
          </p:nvSpPr>
          <p:spPr>
            <a:xfrm>
              <a:off x="109064066" y="110177249"/>
              <a:ext cx="2238292" cy="353833"/>
            </a:xfrm>
            <a:prstGeom prst="roundRect">
              <a:avLst>
                <a:gd name="adj" fmla="val 8801"/>
              </a:avLst>
            </a:prstGeom>
            <a:solidFill>
              <a:srgbClr val="B4BB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90600" y="6333121"/>
            <a:ext cx="3292341" cy="3231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500" dirty="0" smtClean="0">
                <a:latin typeface="Century Gothic" panose="020B0502020202020204" pitchFamily="34" charset="0"/>
              </a:rPr>
              <a:t>1 lb. phosphorus = 500 lbs. algae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17738" y="650035"/>
            <a:ext cx="24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15608" y="683982"/>
            <a:ext cx="24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12855" y="3043982"/>
            <a:ext cx="215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Polluted water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332" y="3515539"/>
            <a:ext cx="3252870" cy="17182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TextBox 26"/>
          <p:cNvSpPr txBox="1"/>
          <p:nvPr/>
        </p:nvSpPr>
        <p:spPr>
          <a:xfrm>
            <a:off x="6554564" y="3133215"/>
            <a:ext cx="144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 wildlife</a:t>
            </a:r>
            <a:endParaRPr lang="en-US" dirty="0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>
          <a:xfrm>
            <a:off x="5758332" y="5316245"/>
            <a:ext cx="2343616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effectLst/>
                <a:latin typeface="Century Gothic" pitchFamily="34" charset="0"/>
                <a:cs typeface="Arial" pitchFamily="34" charset="0"/>
              </a:rPr>
              <a:t>Photo: UW Madison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38" y="3389561"/>
            <a:ext cx="2660531" cy="19266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3615" y="1035101"/>
            <a:ext cx="2659878" cy="19761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562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-12552"/>
            <a:ext cx="9144000" cy="609600"/>
          </a:xfrm>
          <a:prstGeom prst="rect">
            <a:avLst/>
          </a:prstGeom>
          <a:solidFill>
            <a:srgbClr val="03B4C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38332"/>
            <a:ext cx="652614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Solutions: Help water soak into the soil</a:t>
            </a:r>
          </a:p>
        </p:txBody>
      </p:sp>
      <p:pic>
        <p:nvPicPr>
          <p:cNvPr id="1026" name="Picture 2" descr="Image result for native prair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/>
          <a:stretch/>
        </p:blipFill>
        <p:spPr bwMode="auto">
          <a:xfrm>
            <a:off x="4571999" y="1431925"/>
            <a:ext cx="4572001" cy="34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7"/>
          <p:cNvSpPr>
            <a:spLocks noChangeArrowheads="1"/>
          </p:cNvSpPr>
          <p:nvPr/>
        </p:nvSpPr>
        <p:spPr bwMode="auto">
          <a:xfrm flipH="1" flipV="1">
            <a:off x="890149" y="5462430"/>
            <a:ext cx="2438400" cy="1219200"/>
          </a:xfrm>
          <a:prstGeom prst="wedgeRoundRectCallout">
            <a:avLst>
              <a:gd name="adj1" fmla="val -43685"/>
              <a:gd name="adj2" fmla="val 986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Need to make this</a:t>
            </a: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 flipH="1" flipV="1">
            <a:off x="5029200" y="5407269"/>
            <a:ext cx="2438400" cy="1219200"/>
          </a:xfrm>
          <a:prstGeom prst="wedgeRoundRectCallout">
            <a:avLst>
              <a:gd name="adj1" fmla="val 39583"/>
              <a:gd name="adj2" fmla="val 937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Act more like this</a:t>
            </a:r>
          </a:p>
        </p:txBody>
      </p:sp>
      <p:pic>
        <p:nvPicPr>
          <p:cNvPr id="16" name="Picture 23" descr="city aerial-CW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8" b="16628"/>
          <a:stretch>
            <a:fillRect/>
          </a:stretch>
        </p:blipFill>
        <p:spPr>
          <a:xfrm>
            <a:off x="0" y="1431925"/>
            <a:ext cx="4533900" cy="343852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08" y="6001296"/>
            <a:ext cx="740892" cy="846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01296"/>
            <a:ext cx="533400" cy="7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1078</Words>
  <Application>Microsoft Office PowerPoint</Application>
  <PresentationFormat>On-screen Show (4:3)</PresentationFormat>
  <Paragraphs>177</Paragraphs>
  <Slides>21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Ripple Effects Education and Outreach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WATER HEROES!</dc:title>
  <dc:creator>Campbell, Christal</dc:creator>
  <cp:lastModifiedBy>Guy, Claudia</cp:lastModifiedBy>
  <cp:revision>68</cp:revision>
  <cp:lastPrinted>2017-03-22T16:54:34Z</cp:lastPrinted>
  <dcterms:created xsi:type="dcterms:W3CDTF">2017-03-22T15:41:06Z</dcterms:created>
  <dcterms:modified xsi:type="dcterms:W3CDTF">2022-11-28T03:35:19Z</dcterms:modified>
</cp:coreProperties>
</file>